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88" r:id="rId9"/>
    <p:sldId id="289" r:id="rId10"/>
    <p:sldId id="290" r:id="rId11"/>
    <p:sldId id="262" r:id="rId12"/>
    <p:sldId id="336" r:id="rId13"/>
    <p:sldId id="263" r:id="rId14"/>
    <p:sldId id="292" r:id="rId15"/>
    <p:sldId id="293" r:id="rId16"/>
    <p:sldId id="294" r:id="rId17"/>
    <p:sldId id="295" r:id="rId18"/>
    <p:sldId id="296" r:id="rId19"/>
    <p:sldId id="298" r:id="rId20"/>
    <p:sldId id="299" r:id="rId21"/>
    <p:sldId id="297" r:id="rId22"/>
    <p:sldId id="280" r:id="rId23"/>
    <p:sldId id="301" r:id="rId24"/>
    <p:sldId id="264" r:id="rId25"/>
    <p:sldId id="302" r:id="rId26"/>
    <p:sldId id="303" r:id="rId27"/>
    <p:sldId id="305" r:id="rId28"/>
    <p:sldId id="268" r:id="rId29"/>
    <p:sldId id="269" r:id="rId30"/>
    <p:sldId id="304" r:id="rId31"/>
    <p:sldId id="266" r:id="rId32"/>
    <p:sldId id="271" r:id="rId33"/>
    <p:sldId id="321" r:id="rId34"/>
    <p:sldId id="306" r:id="rId35"/>
    <p:sldId id="307" r:id="rId36"/>
    <p:sldId id="308" r:id="rId37"/>
    <p:sldId id="309" r:id="rId38"/>
    <p:sldId id="311" r:id="rId39"/>
    <p:sldId id="310" r:id="rId40"/>
    <p:sldId id="314" r:id="rId41"/>
    <p:sldId id="317" r:id="rId42"/>
    <p:sldId id="312" r:id="rId43"/>
    <p:sldId id="313" r:id="rId44"/>
    <p:sldId id="318" r:id="rId45"/>
    <p:sldId id="315" r:id="rId46"/>
    <p:sldId id="316" r:id="rId47"/>
    <p:sldId id="265" r:id="rId48"/>
    <p:sldId id="273" r:id="rId49"/>
    <p:sldId id="274" r:id="rId50"/>
    <p:sldId id="319" r:id="rId51"/>
    <p:sldId id="320" r:id="rId52"/>
    <p:sldId id="322" r:id="rId53"/>
    <p:sldId id="276" r:id="rId54"/>
    <p:sldId id="323" r:id="rId55"/>
    <p:sldId id="324" r:id="rId56"/>
    <p:sldId id="277" r:id="rId57"/>
    <p:sldId id="270" r:id="rId58"/>
    <p:sldId id="267" r:id="rId59"/>
    <p:sldId id="272" r:id="rId60"/>
    <p:sldId id="331" r:id="rId61"/>
    <p:sldId id="327" r:id="rId62"/>
    <p:sldId id="328" r:id="rId63"/>
    <p:sldId id="329" r:id="rId64"/>
    <p:sldId id="330" r:id="rId65"/>
    <p:sldId id="278" r:id="rId66"/>
    <p:sldId id="279" r:id="rId67"/>
    <p:sldId id="332" r:id="rId68"/>
    <p:sldId id="333" r:id="rId69"/>
    <p:sldId id="334" r:id="rId70"/>
    <p:sldId id="281" r:id="rId71"/>
    <p:sldId id="282" r:id="rId72"/>
    <p:sldId id="283" r:id="rId73"/>
    <p:sldId id="284" r:id="rId74"/>
    <p:sldId id="285" r:id="rId75"/>
    <p:sldId id="287" r:id="rId76"/>
  </p:sldIdLst>
  <p:sldSz cx="12192000"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chandankota"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C59150-C85B-4D55-A63C-441A5C3CC2AB}"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089"/>
        <p:guide pos="284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commentAuthors" Target="commentAuthors.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28T04:13:51.294" idx="1">
    <p:pos x="769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11-28T04:13:51.294" idx="1">
    <p:pos x="769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11-28T04:13:51.294" idx="1">
    <p:pos x="769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11-28T04:13:51.294" idx="1">
    <p:pos x="769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11-28T04:13:51.294" idx="1">
    <p:pos x="769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9" name="Shape 589"/>
        <p:cNvGrpSpPr/>
        <p:nvPr/>
      </p:nvGrpSpPr>
      <p:grpSpPr>
        <a:xfrm>
          <a:off x="0" y="0"/>
          <a:ext cx="0" cy="0"/>
          <a:chOff x="0" y="0"/>
          <a:chExt cx="0" cy="0"/>
        </a:xfrm>
      </p:grpSpPr>
      <p:sp>
        <p:nvSpPr>
          <p:cNvPr id="590" name="Google Shape;590;g118490af570_2_101: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18490af570_2_101: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p8: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p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1" name="Google Shape;101;p2: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p9: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9" name="Google Shape;309;p9: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118490af570_0_40: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8490af570_0_40: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g118490af570_0_54: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18490af570_0_54: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118490af570_0_64: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8490af570_0_64: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3: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9" name="Shape 469"/>
        <p:cNvGrpSpPr/>
        <p:nvPr/>
      </p:nvGrpSpPr>
      <p:grpSpPr>
        <a:xfrm>
          <a:off x="0" y="0"/>
          <a:ext cx="0" cy="0"/>
          <a:chOff x="0" y="0"/>
          <a:chExt cx="0" cy="0"/>
        </a:xfrm>
      </p:grpSpPr>
      <p:sp>
        <p:nvSpPr>
          <p:cNvPr id="470" name="Google Shape;470;g118490af570_1_6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18490af570_1_6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9" name="Shape 469"/>
        <p:cNvGrpSpPr/>
        <p:nvPr/>
      </p:nvGrpSpPr>
      <p:grpSpPr>
        <a:xfrm>
          <a:off x="0" y="0"/>
          <a:ext cx="0" cy="0"/>
          <a:chOff x="0" y="0"/>
          <a:chExt cx="0" cy="0"/>
        </a:xfrm>
      </p:grpSpPr>
      <p:sp>
        <p:nvSpPr>
          <p:cNvPr id="470" name="Google Shape;470;g118490af570_1_6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18490af570_1_6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g118490af570_1_37: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g118490af570_1_37: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118490af570_0_86: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8490af570_0_8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g118490af570_2_84: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18490af570_2_84: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0" name="Shape 550"/>
        <p:cNvGrpSpPr/>
        <p:nvPr/>
      </p:nvGrpSpPr>
      <p:grpSpPr>
        <a:xfrm>
          <a:off x="0" y="0"/>
          <a:ext cx="0" cy="0"/>
          <a:chOff x="0" y="0"/>
          <a:chExt cx="0" cy="0"/>
        </a:xfrm>
      </p:grpSpPr>
      <p:sp>
        <p:nvSpPr>
          <p:cNvPr id="551" name="Google Shape;551;g118490af570_2_22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18490af570_2_22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8" name="Google Shape;178;p5: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9" name="Shape 589"/>
        <p:cNvGrpSpPr/>
        <p:nvPr/>
      </p:nvGrpSpPr>
      <p:grpSpPr>
        <a:xfrm>
          <a:off x="0" y="0"/>
          <a:ext cx="0" cy="0"/>
          <a:chOff x="0" y="0"/>
          <a:chExt cx="0" cy="0"/>
        </a:xfrm>
      </p:grpSpPr>
      <p:sp>
        <p:nvSpPr>
          <p:cNvPr id="590" name="Google Shape;590;g118490af570_2_101: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18490af570_2_101: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7" name="Shape 747"/>
        <p:cNvGrpSpPr/>
        <p:nvPr/>
      </p:nvGrpSpPr>
      <p:grpSpPr>
        <a:xfrm>
          <a:off x="0" y="0"/>
          <a:ext cx="0" cy="0"/>
          <a:chOff x="0" y="0"/>
          <a:chExt cx="0" cy="0"/>
        </a:xfrm>
      </p:grpSpPr>
      <p:sp>
        <p:nvSpPr>
          <p:cNvPr id="748" name="Google Shape;748;p16: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9" name="Google Shape;749;p16: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p1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7" name="Google Shape;687;p13: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10: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8" name="Google Shape;448;p10: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118490af570_2_2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18490af570_2_2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118490af570_2_2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18490af570_2_2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3: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4" name="Shape 704"/>
        <p:cNvGrpSpPr/>
        <p:nvPr/>
      </p:nvGrpSpPr>
      <p:grpSpPr>
        <a:xfrm>
          <a:off x="0" y="0"/>
          <a:ext cx="0" cy="0"/>
          <a:chOff x="0" y="0"/>
          <a:chExt cx="0" cy="0"/>
        </a:xfrm>
      </p:grpSpPr>
      <p:sp>
        <p:nvSpPr>
          <p:cNvPr id="705" name="Google Shape;705;p14: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6" name="Google Shape;706;p14: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7" name="Shape 727"/>
        <p:cNvGrpSpPr/>
        <p:nvPr/>
      </p:nvGrpSpPr>
      <p:grpSpPr>
        <a:xfrm>
          <a:off x="0" y="0"/>
          <a:ext cx="0" cy="0"/>
          <a:chOff x="0" y="0"/>
          <a:chExt cx="0" cy="0"/>
        </a:xfrm>
      </p:grpSpPr>
      <p:sp>
        <p:nvSpPr>
          <p:cNvPr id="728" name="Google Shape;728;g118490af570_0_17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9" name="Google Shape;729;g118490af570_0_17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3: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7" name="Shape 727"/>
        <p:cNvGrpSpPr/>
        <p:nvPr/>
      </p:nvGrpSpPr>
      <p:grpSpPr>
        <a:xfrm>
          <a:off x="0" y="0"/>
          <a:ext cx="0" cy="0"/>
          <a:chOff x="0" y="0"/>
          <a:chExt cx="0" cy="0"/>
        </a:xfrm>
      </p:grpSpPr>
      <p:sp>
        <p:nvSpPr>
          <p:cNvPr id="728" name="Google Shape;728;g118490af570_0_17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9" name="Google Shape;729;g118490af570_0_17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7" name="Shape 727"/>
        <p:cNvGrpSpPr/>
        <p:nvPr/>
      </p:nvGrpSpPr>
      <p:grpSpPr>
        <a:xfrm>
          <a:off x="0" y="0"/>
          <a:ext cx="0" cy="0"/>
          <a:chOff x="0" y="0"/>
          <a:chExt cx="0" cy="0"/>
        </a:xfrm>
      </p:grpSpPr>
      <p:sp>
        <p:nvSpPr>
          <p:cNvPr id="728" name="Google Shape;728;g118490af570_0_17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9" name="Google Shape;729;g118490af570_0_175: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118490af570_0_81: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18490af570_0_81: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2" name="Shape 782"/>
        <p:cNvGrpSpPr/>
        <p:nvPr/>
      </p:nvGrpSpPr>
      <p:grpSpPr>
        <a:xfrm>
          <a:off x="0" y="0"/>
          <a:ext cx="0" cy="0"/>
          <a:chOff x="0" y="0"/>
          <a:chExt cx="0" cy="0"/>
        </a:xfrm>
      </p:grpSpPr>
      <p:sp>
        <p:nvSpPr>
          <p:cNvPr id="783" name="Google Shape;783;p17: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84" name="Google Shape;784;p17: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5: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8" name="Google Shape;178;p5: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7" name="Shape 817"/>
        <p:cNvGrpSpPr/>
        <p:nvPr/>
      </p:nvGrpSpPr>
      <p:grpSpPr>
        <a:xfrm>
          <a:off x="0" y="0"/>
          <a:ext cx="0" cy="0"/>
          <a:chOff x="0" y="0"/>
          <a:chExt cx="0" cy="0"/>
        </a:xfrm>
      </p:grpSpPr>
      <p:sp>
        <p:nvSpPr>
          <p:cNvPr id="818" name="Google Shape;818;g118490af570_0_153: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18490af570_0_15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5" name="Shape 845"/>
        <p:cNvGrpSpPr/>
        <p:nvPr/>
      </p:nvGrpSpPr>
      <p:grpSpPr>
        <a:xfrm>
          <a:off x="0" y="0"/>
          <a:ext cx="0" cy="0"/>
          <a:chOff x="0" y="0"/>
          <a:chExt cx="0" cy="0"/>
        </a:xfrm>
      </p:grpSpPr>
      <p:sp>
        <p:nvSpPr>
          <p:cNvPr id="846" name="Google Shape;846;g118490af570_0_138: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18490af570_0_13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7" name="Shape 867"/>
        <p:cNvGrpSpPr/>
        <p:nvPr/>
      </p:nvGrpSpPr>
      <p:grpSpPr>
        <a:xfrm>
          <a:off x="0" y="0"/>
          <a:ext cx="0" cy="0"/>
          <a:chOff x="0" y="0"/>
          <a:chExt cx="0" cy="0"/>
        </a:xfrm>
      </p:grpSpPr>
      <p:sp>
        <p:nvSpPr>
          <p:cNvPr id="868" name="Google Shape;868;g118490af570_0_198:notes"/>
          <p:cNvSpPr/>
          <p:nvPr>
            <p:ph type="sldImg" idx="2"/>
          </p:nvPr>
        </p:nvSpPr>
        <p:spPr>
          <a:xfrm>
            <a:off x="2857888" y="514350"/>
            <a:ext cx="3429225"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18490af570_0_198: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2" name="Shape 892"/>
        <p:cNvGrpSpPr/>
        <p:nvPr/>
      </p:nvGrpSpPr>
      <p:grpSpPr>
        <a:xfrm>
          <a:off x="0" y="0"/>
          <a:ext cx="0" cy="0"/>
          <a:chOff x="0" y="0"/>
          <a:chExt cx="0" cy="0"/>
        </a:xfrm>
      </p:grpSpPr>
      <p:sp>
        <p:nvSpPr>
          <p:cNvPr id="893" name="Google Shape;893;p20: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94" name="Google Shape;894;p20: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3: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3: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7:notes"/>
          <p:cNvSpPr txBox="1"/>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4" name="Google Shape;224;p7:notes"/>
          <p:cNvSpPr/>
          <p:nvPr>
            <p:ph type="sldImg" idx="2"/>
          </p:nvPr>
        </p:nvSpPr>
        <p:spPr>
          <a:xfrm>
            <a:off x="2857866" y="514350"/>
            <a:ext cx="3429169"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type="pic" idx="2"/>
          </p:nvPr>
        </p:nvSpPr>
        <p:spPr>
          <a:xfrm>
            <a:off x="1792288" y="612775"/>
            <a:ext cx="5486400" cy="4114800"/>
          </a:xfrm>
          <a:prstGeom prst="rect">
            <a:avLst/>
          </a:prstGeom>
          <a:noFill/>
          <a:ln>
            <a:noFill/>
          </a:ln>
        </p:spPr>
      </p:sp>
      <p:sp>
        <p:nvSpPr>
          <p:cNvPr id="64" name="Google Shape;64;p10"/>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9pPr>
          </a:lstStyle>
          <a:p/>
        </p:txBody>
      </p:sp>
      <p:sp>
        <p:nvSpPr>
          <p:cNvPr id="8" name="Google Shape;8;p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9" name="Google Shape;9;p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0" name="Google Shape;10;p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comments" Target="../comments/comment2.xml"/><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comments" Target="../comments/comment3.xml"/><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comments" Target="../comments/comment4.xml"/><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comments" Target="../comments/comment5.xml"/><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35.jpe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1" Type="http://schemas.openxmlformats.org/officeDocument/2006/relationships/notesSlide" Target="../notesSlides/notesSlide37.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1.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1.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74.jpe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hyperlink" Target="https://doi.org/10.1109/cvpr.2001.990517" TargetMode="External"/><Relationship Id="rId1" Type="http://schemas.openxmlformats.org/officeDocument/2006/relationships/hyperlink" Target="https://doi.org/10.1109/cvpr.2016.90"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83" name="Shape 83"/>
        <p:cNvGrpSpPr/>
        <p:nvPr/>
      </p:nvGrpSpPr>
      <p:grpSpPr>
        <a:xfrm>
          <a:off x="0" y="0"/>
          <a:ext cx="0" cy="0"/>
          <a:chOff x="0" y="0"/>
          <a:chExt cx="0" cy="0"/>
        </a:xfrm>
      </p:grpSpPr>
      <p:grpSp>
        <p:nvGrpSpPr>
          <p:cNvPr id="84" name="Google Shape;84;p13"/>
          <p:cNvGrpSpPr/>
          <p:nvPr/>
        </p:nvGrpSpPr>
        <p:grpSpPr>
          <a:xfrm>
            <a:off x="0" y="0"/>
            <a:ext cx="12192001" cy="6858000"/>
            <a:chOff x="0" y="0"/>
            <a:chExt cx="12192001" cy="6858000"/>
          </a:xfrm>
        </p:grpSpPr>
        <p:pic>
          <p:nvPicPr>
            <p:cNvPr id="85" name="Google Shape;85;p13"/>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86" name="Google Shape;86;p13"/>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87" name="Google Shape;87;p13"/>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88" name="Google Shape;88;p13"/>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89" name="Google Shape;89;p13"/>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90" name="Google Shape;90;p13"/>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91" name="Google Shape;91;p13"/>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92" name="Google Shape;92;p13"/>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93" name="Google Shape;93;p1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2"/>
          <a:srcRect/>
          <a:stretch>
            <a:fillRect/>
          </a:stretch>
        </p:blipFill>
        <p:spPr>
          <a:xfrm>
            <a:off x="304800" y="1395184"/>
            <a:ext cx="6212114" cy="4659086"/>
          </a:xfrm>
          <a:prstGeom prst="rect">
            <a:avLst/>
          </a:prstGeom>
          <a:noFill/>
          <a:ln>
            <a:noFill/>
          </a:ln>
        </p:spPr>
      </p:pic>
      <p:sp>
        <p:nvSpPr>
          <p:cNvPr id="95" name="Google Shape;95;p13"/>
          <p:cNvSpPr txBox="1"/>
          <p:nvPr/>
        </p:nvSpPr>
        <p:spPr>
          <a:xfrm>
            <a:off x="6653950" y="2109043"/>
            <a:ext cx="5284800" cy="1836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r" rtl="0">
              <a:lnSpc>
                <a:spcPct val="113000"/>
              </a:lnSpc>
              <a:spcBef>
                <a:spcPts val="0"/>
              </a:spcBef>
              <a:spcAft>
                <a:spcPts val="0"/>
              </a:spcAft>
              <a:buNone/>
            </a:pPr>
            <a:r>
              <a:rPr lang="en-US" sz="3600" b="1" i="0" u="none" strike="noStrike" cap="none">
                <a:solidFill>
                  <a:srgbClr val="FFFFFF"/>
                </a:solidFill>
                <a:latin typeface="Arial" panose="020B0604020202020204"/>
                <a:ea typeface="Arial" panose="020B0604020202020204"/>
                <a:cs typeface="Arial" panose="020B0604020202020204"/>
                <a:sym typeface="Arial" panose="020B0604020202020204"/>
              </a:rPr>
              <a:t>Hateful Meme Detection</a:t>
            </a:r>
            <a:r>
              <a:rPr lang="en-US" sz="3600" b="1">
                <a:solidFill>
                  <a:srgbClr val="FFFFFF"/>
                </a:solidFill>
              </a:rPr>
              <a:t> with Image-Text Based </a:t>
            </a:r>
            <a:r>
              <a:rPr lang="en-US" sz="3600" b="1">
                <a:solidFill>
                  <a:srgbClr val="FFFFFF"/>
                </a:solidFill>
              </a:rPr>
              <a:t>Multimodal</a:t>
            </a:r>
            <a:r>
              <a:rPr lang="en-US" sz="3600" b="1">
                <a:solidFill>
                  <a:srgbClr val="FFFFFF"/>
                </a:solidFill>
              </a:rPr>
              <a:t> Model</a:t>
            </a:r>
            <a:endParaRPr sz="1100" b="0" i="0" u="none" strike="noStrike" cap="none">
              <a:solidFill>
                <a:schemeClr val="dk1"/>
              </a:solidFill>
              <a:latin typeface="Calibri"/>
              <a:ea typeface="Calibri"/>
              <a:cs typeface="Calibri"/>
              <a:sym typeface="Calibri"/>
            </a:endParaRPr>
          </a:p>
        </p:txBody>
      </p:sp>
      <p:sp>
        <p:nvSpPr>
          <p:cNvPr id="96" name="Google Shape;96;p13"/>
          <p:cNvSpPr txBox="1"/>
          <p:nvPr/>
        </p:nvSpPr>
        <p:spPr>
          <a:xfrm>
            <a:off x="8870950" y="4052570"/>
            <a:ext cx="2564765" cy="113538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Presented by: </a:t>
            </a:r>
            <a:endPar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3000"/>
              </a:lnSpc>
              <a:spcBef>
                <a:spcPts val="0"/>
              </a:spcBef>
              <a:spcAft>
                <a:spcPts val="0"/>
              </a:spcAft>
              <a:buNone/>
            </a:pPr>
            <a:r>
              <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rPr>
              <a:t>Srichandan Kota Rajasekhar Ponnuru  Pavan Ganta</a:t>
            </a:r>
            <a:endParaRPr sz="1100" b="0" i="0" u="none" strike="noStrike" cap="none">
              <a:solidFill>
                <a:schemeClr val="dk1"/>
              </a:solidFill>
              <a:latin typeface="Calibri"/>
              <a:ea typeface="Calibri"/>
              <a:cs typeface="Calibri"/>
              <a:sym typeface="Calibri"/>
            </a:endParaRPr>
          </a:p>
        </p:txBody>
      </p:sp>
      <p:sp>
        <p:nvSpPr>
          <p:cNvPr id="98" name="Google Shape;98;p13"/>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92" name="Shape 592"/>
        <p:cNvGrpSpPr/>
        <p:nvPr/>
      </p:nvGrpSpPr>
      <p:grpSpPr>
        <a:xfrm>
          <a:off x="0" y="0"/>
          <a:ext cx="0" cy="0"/>
          <a:chOff x="0" y="0"/>
          <a:chExt cx="0" cy="0"/>
        </a:xfrm>
      </p:grpSpPr>
      <p:sp>
        <p:nvSpPr>
          <p:cNvPr id="593" name="Google Shape;593;p33"/>
          <p:cNvSpPr txBox="1"/>
          <p:nvPr/>
        </p:nvSpPr>
        <p:spPr>
          <a:xfrm>
            <a:off x="1021525" y="358925"/>
            <a:ext cx="51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a:t>
            </a:r>
            <a:endParaRPr sz="2800">
              <a:solidFill>
                <a:srgbClr val="225870"/>
              </a:solidFill>
            </a:endParaRPr>
          </a:p>
        </p:txBody>
      </p:sp>
      <p:pic>
        <p:nvPicPr>
          <p:cNvPr id="594" name="Google Shape;594;p33"/>
          <p:cNvPicPr preferRelativeResize="0"/>
          <p:nvPr/>
        </p:nvPicPr>
        <p:blipFill>
          <a:blip r:embed="rId1"/>
          <a:stretch>
            <a:fillRect/>
          </a:stretch>
        </p:blipFill>
        <p:spPr>
          <a:xfrm>
            <a:off x="1100675" y="3084054"/>
            <a:ext cx="690532" cy="433583"/>
          </a:xfrm>
          <a:prstGeom prst="rect">
            <a:avLst/>
          </a:prstGeom>
          <a:noFill/>
          <a:ln w="28575" cap="flat" cmpd="sng">
            <a:solidFill>
              <a:schemeClr val="dk1"/>
            </a:solidFill>
            <a:prstDash val="solid"/>
            <a:round/>
            <a:headEnd type="none" w="sm" len="sm"/>
            <a:tailEnd type="none" w="sm" len="sm"/>
          </a:ln>
        </p:spPr>
      </p:pic>
      <p:sp>
        <p:nvSpPr>
          <p:cNvPr id="595" name="Google Shape;595;p33"/>
          <p:cNvSpPr/>
          <p:nvPr/>
        </p:nvSpPr>
        <p:spPr>
          <a:xfrm>
            <a:off x="2011725" y="2311575"/>
            <a:ext cx="7152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where</a:t>
            </a:r>
            <a:endParaRPr lang="en-US"/>
          </a:p>
        </p:txBody>
      </p:sp>
      <p:sp>
        <p:nvSpPr>
          <p:cNvPr id="596" name="Google Shape;596;p33"/>
          <p:cNvSpPr/>
          <p:nvPr/>
        </p:nvSpPr>
        <p:spPr>
          <a:xfrm>
            <a:off x="292278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my</a:t>
            </a:r>
            <a:endParaRPr lang="en-US"/>
          </a:p>
        </p:txBody>
      </p:sp>
      <p:sp>
        <p:nvSpPr>
          <p:cNvPr id="597" name="Google Shape;597;p33"/>
          <p:cNvSpPr/>
          <p:nvPr/>
        </p:nvSpPr>
        <p:spPr>
          <a:xfrm>
            <a:off x="110067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[CLS]</a:t>
            </a:r>
            <a:endParaRPr lang="en-US"/>
          </a:p>
        </p:txBody>
      </p:sp>
      <p:sp>
        <p:nvSpPr>
          <p:cNvPr id="598" name="Google Shape;598;p33"/>
          <p:cNvSpPr/>
          <p:nvPr/>
        </p:nvSpPr>
        <p:spPr>
          <a:xfrm>
            <a:off x="3833840"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water</a:t>
            </a:r>
            <a:endParaRPr lang="en-US"/>
          </a:p>
        </p:txBody>
      </p:sp>
      <p:sp>
        <p:nvSpPr>
          <p:cNvPr id="599" name="Google Shape;599;p33"/>
          <p:cNvSpPr/>
          <p:nvPr/>
        </p:nvSpPr>
        <p:spPr>
          <a:xfrm>
            <a:off x="474489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lang="en-US"/>
          </a:p>
        </p:txBody>
      </p:sp>
      <p:sp>
        <p:nvSpPr>
          <p:cNvPr id="600" name="Google Shape;600;p33"/>
          <p:cNvSpPr/>
          <p:nvPr/>
        </p:nvSpPr>
        <p:spPr>
          <a:xfrm>
            <a:off x="137566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 name="Google Shape;601;p33"/>
          <p:cNvGrpSpPr/>
          <p:nvPr/>
        </p:nvGrpSpPr>
        <p:grpSpPr>
          <a:xfrm>
            <a:off x="0" y="-22860"/>
            <a:ext cx="12192001" cy="6858000"/>
            <a:chOff x="0" y="0"/>
            <a:chExt cx="12192001" cy="6858000"/>
          </a:xfrm>
        </p:grpSpPr>
        <p:pic>
          <p:nvPicPr>
            <p:cNvPr id="602" name="Google Shape;602;p33"/>
            <p:cNvPicPr preferRelativeResize="0"/>
            <p:nvPr/>
          </p:nvPicPr>
          <p:blipFill rotWithShape="1">
            <a:blip r:embed="rId2"/>
            <a:srcRect/>
            <a:stretch>
              <a:fillRect/>
            </a:stretch>
          </p:blipFill>
          <p:spPr>
            <a:xfrm>
              <a:off x="0" y="0"/>
              <a:ext cx="3924300" cy="3924300"/>
            </a:xfrm>
            <a:prstGeom prst="rect">
              <a:avLst/>
            </a:prstGeom>
            <a:noFill/>
            <a:ln>
              <a:noFill/>
            </a:ln>
          </p:spPr>
        </p:pic>
        <p:pic>
          <p:nvPicPr>
            <p:cNvPr id="603" name="Google Shape;603;p33"/>
            <p:cNvPicPr preferRelativeResize="0"/>
            <p:nvPr/>
          </p:nvPicPr>
          <p:blipFill rotWithShape="1">
            <a:blip r:embed="rId2"/>
            <a:srcRect/>
            <a:stretch>
              <a:fillRect/>
            </a:stretch>
          </p:blipFill>
          <p:spPr>
            <a:xfrm>
              <a:off x="3924300" y="0"/>
              <a:ext cx="3924300" cy="3924300"/>
            </a:xfrm>
            <a:prstGeom prst="rect">
              <a:avLst/>
            </a:prstGeom>
            <a:noFill/>
            <a:ln>
              <a:noFill/>
            </a:ln>
          </p:spPr>
        </p:pic>
        <p:pic>
          <p:nvPicPr>
            <p:cNvPr id="604" name="Google Shape;604;p33"/>
            <p:cNvPicPr preferRelativeResize="0"/>
            <p:nvPr/>
          </p:nvPicPr>
          <p:blipFill rotWithShape="1">
            <a:blip r:embed="rId2"/>
            <a:srcRect/>
            <a:stretch>
              <a:fillRect/>
            </a:stretch>
          </p:blipFill>
          <p:spPr>
            <a:xfrm>
              <a:off x="7848600" y="0"/>
              <a:ext cx="3924300" cy="3924300"/>
            </a:xfrm>
            <a:prstGeom prst="rect">
              <a:avLst/>
            </a:prstGeom>
            <a:noFill/>
            <a:ln>
              <a:noFill/>
            </a:ln>
          </p:spPr>
        </p:pic>
        <p:pic>
          <p:nvPicPr>
            <p:cNvPr id="605" name="Google Shape;605;p33"/>
            <p:cNvPicPr preferRelativeResize="0"/>
            <p:nvPr/>
          </p:nvPicPr>
          <p:blipFill rotWithShape="1">
            <a:blip r:embed="rId2"/>
            <a:srcRect/>
            <a:stretch>
              <a:fillRect/>
            </a:stretch>
          </p:blipFill>
          <p:spPr>
            <a:xfrm>
              <a:off x="0" y="3924300"/>
              <a:ext cx="3924300" cy="2933700"/>
            </a:xfrm>
            <a:prstGeom prst="rect">
              <a:avLst/>
            </a:prstGeom>
            <a:noFill/>
            <a:ln>
              <a:noFill/>
            </a:ln>
          </p:spPr>
        </p:pic>
        <p:pic>
          <p:nvPicPr>
            <p:cNvPr id="606" name="Google Shape;606;p33"/>
            <p:cNvPicPr preferRelativeResize="0"/>
            <p:nvPr/>
          </p:nvPicPr>
          <p:blipFill rotWithShape="1">
            <a:blip r:embed="rId2"/>
            <a:srcRect/>
            <a:stretch>
              <a:fillRect/>
            </a:stretch>
          </p:blipFill>
          <p:spPr>
            <a:xfrm>
              <a:off x="3924300" y="3924300"/>
              <a:ext cx="3924300" cy="2933700"/>
            </a:xfrm>
            <a:prstGeom prst="rect">
              <a:avLst/>
            </a:prstGeom>
            <a:noFill/>
            <a:ln>
              <a:noFill/>
            </a:ln>
          </p:spPr>
        </p:pic>
        <p:pic>
          <p:nvPicPr>
            <p:cNvPr id="607" name="Google Shape;607;p33"/>
            <p:cNvPicPr preferRelativeResize="0"/>
            <p:nvPr/>
          </p:nvPicPr>
          <p:blipFill rotWithShape="1">
            <a:blip r:embed="rId2"/>
            <a:srcRect/>
            <a:stretch>
              <a:fillRect/>
            </a:stretch>
          </p:blipFill>
          <p:spPr>
            <a:xfrm>
              <a:off x="7848600" y="3924300"/>
              <a:ext cx="3924300" cy="2933700"/>
            </a:xfrm>
            <a:prstGeom prst="rect">
              <a:avLst/>
            </a:prstGeom>
            <a:noFill/>
            <a:ln>
              <a:noFill/>
            </a:ln>
          </p:spPr>
        </p:pic>
        <p:pic>
          <p:nvPicPr>
            <p:cNvPr id="608" name="Google Shape;608;p33"/>
            <p:cNvPicPr preferRelativeResize="0"/>
            <p:nvPr/>
          </p:nvPicPr>
          <p:blipFill rotWithShape="1">
            <a:blip r:embed="rId2"/>
            <a:srcRect/>
            <a:stretch>
              <a:fillRect/>
            </a:stretch>
          </p:blipFill>
          <p:spPr>
            <a:xfrm>
              <a:off x="11772900" y="0"/>
              <a:ext cx="419100" cy="3924300"/>
            </a:xfrm>
            <a:prstGeom prst="rect">
              <a:avLst/>
            </a:prstGeom>
            <a:noFill/>
            <a:ln>
              <a:noFill/>
            </a:ln>
          </p:spPr>
        </p:pic>
        <p:pic>
          <p:nvPicPr>
            <p:cNvPr id="609" name="Google Shape;609;p33"/>
            <p:cNvPicPr preferRelativeResize="0"/>
            <p:nvPr/>
          </p:nvPicPr>
          <p:blipFill rotWithShape="1">
            <a:blip r:embed="rId2"/>
            <a:srcRect/>
            <a:stretch>
              <a:fillRect/>
            </a:stretch>
          </p:blipFill>
          <p:spPr>
            <a:xfrm>
              <a:off x="11772900" y="3924300"/>
              <a:ext cx="419101" cy="2933700"/>
            </a:xfrm>
            <a:prstGeom prst="rect">
              <a:avLst/>
            </a:prstGeom>
            <a:noFill/>
            <a:ln>
              <a:noFill/>
            </a:ln>
          </p:spPr>
        </p:pic>
      </p:grpSp>
      <p:sp>
        <p:nvSpPr>
          <p:cNvPr id="610" name="Google Shape;610;p33"/>
          <p:cNvSpPr/>
          <p:nvPr/>
        </p:nvSpPr>
        <p:spPr>
          <a:xfrm>
            <a:off x="2286720"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3"/>
          <p:cNvSpPr/>
          <p:nvPr/>
        </p:nvSpPr>
        <p:spPr>
          <a:xfrm>
            <a:off x="319777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3"/>
          <p:cNvSpPr/>
          <p:nvPr/>
        </p:nvSpPr>
        <p:spPr>
          <a:xfrm>
            <a:off x="4108831"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3"/>
          <p:cNvSpPr/>
          <p:nvPr/>
        </p:nvSpPr>
        <p:spPr>
          <a:xfrm>
            <a:off x="501988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14" name="Google Shape;614;p33"/>
          <p:cNvPicPr preferRelativeResize="0"/>
          <p:nvPr/>
        </p:nvPicPr>
        <p:blipFill>
          <a:blip r:embed="rId1"/>
          <a:stretch>
            <a:fillRect/>
          </a:stretch>
        </p:blipFill>
        <p:spPr>
          <a:xfrm>
            <a:off x="2011730" y="3084054"/>
            <a:ext cx="690532" cy="433583"/>
          </a:xfrm>
          <a:prstGeom prst="rect">
            <a:avLst/>
          </a:prstGeom>
          <a:noFill/>
          <a:ln w="28575" cap="flat" cmpd="sng">
            <a:solidFill>
              <a:srgbClr val="0000FF"/>
            </a:solidFill>
            <a:prstDash val="solid"/>
            <a:round/>
            <a:headEnd type="none" w="sm" len="sm"/>
            <a:tailEnd type="none" w="sm" len="sm"/>
          </a:ln>
        </p:spPr>
      </p:pic>
      <p:pic>
        <p:nvPicPr>
          <p:cNvPr id="615" name="Google Shape;615;p33"/>
          <p:cNvPicPr preferRelativeResize="0"/>
          <p:nvPr/>
        </p:nvPicPr>
        <p:blipFill rotWithShape="1">
          <a:blip r:embed="rId1"/>
          <a:srcRect l="15180" r="24389"/>
          <a:stretch>
            <a:fillRect/>
          </a:stretch>
        </p:blipFill>
        <p:spPr>
          <a:xfrm>
            <a:off x="3011725" y="3084050"/>
            <a:ext cx="417275" cy="433575"/>
          </a:xfrm>
          <a:prstGeom prst="rect">
            <a:avLst/>
          </a:prstGeom>
          <a:noFill/>
          <a:ln w="28575" cap="flat" cmpd="sng">
            <a:solidFill>
              <a:srgbClr val="0000FF"/>
            </a:solidFill>
            <a:prstDash val="solid"/>
            <a:round/>
            <a:headEnd type="none" w="sm" len="sm"/>
            <a:tailEnd type="none" w="sm" len="sm"/>
          </a:ln>
        </p:spPr>
      </p:pic>
      <p:pic>
        <p:nvPicPr>
          <p:cNvPr id="616" name="Google Shape;616;p33"/>
          <p:cNvPicPr preferRelativeResize="0"/>
          <p:nvPr/>
        </p:nvPicPr>
        <p:blipFill>
          <a:blip r:embed="rId1"/>
          <a:stretch>
            <a:fillRect/>
          </a:stretch>
        </p:blipFill>
        <p:spPr>
          <a:xfrm>
            <a:off x="4744895" y="3084054"/>
            <a:ext cx="690532" cy="433583"/>
          </a:xfrm>
          <a:prstGeom prst="rect">
            <a:avLst/>
          </a:prstGeom>
          <a:noFill/>
          <a:ln w="28575" cap="flat" cmpd="sng">
            <a:solidFill>
              <a:schemeClr val="dk1"/>
            </a:solidFill>
            <a:prstDash val="solid"/>
            <a:round/>
            <a:headEnd type="none" w="sm" len="sm"/>
            <a:tailEnd type="none" w="sm" len="sm"/>
          </a:ln>
        </p:spPr>
      </p:pic>
      <p:cxnSp>
        <p:nvCxnSpPr>
          <p:cNvPr id="617" name="Google Shape;617;p33"/>
          <p:cNvCxnSpPr/>
          <p:nvPr/>
        </p:nvCxnSpPr>
        <p:spPr>
          <a:xfrm rot="10800000" flipH="1">
            <a:off x="1161762" y="1939554"/>
            <a:ext cx="4293600" cy="9300"/>
          </a:xfrm>
          <a:prstGeom prst="straightConnector1">
            <a:avLst/>
          </a:prstGeom>
          <a:noFill/>
          <a:ln w="19050" cap="flat" cmpd="sng">
            <a:solidFill>
              <a:schemeClr val="dk2"/>
            </a:solidFill>
            <a:prstDash val="solid"/>
            <a:round/>
            <a:headEnd type="none" w="med" len="med"/>
            <a:tailEnd type="none" w="med" len="med"/>
          </a:ln>
        </p:spPr>
      </p:cxnSp>
      <p:cxnSp>
        <p:nvCxnSpPr>
          <p:cNvPr id="618" name="Google Shape;618;p33"/>
          <p:cNvCxnSpPr/>
          <p:nvPr/>
        </p:nvCxnSpPr>
        <p:spPr>
          <a:xfrm>
            <a:off x="1161762"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19" name="Google Shape;619;p33"/>
          <p:cNvCxnSpPr/>
          <p:nvPr/>
        </p:nvCxnSpPr>
        <p:spPr>
          <a:xfrm>
            <a:off x="5455173"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20" name="Google Shape;620;p33"/>
          <p:cNvSpPr txBox="1"/>
          <p:nvPr/>
        </p:nvSpPr>
        <p:spPr>
          <a:xfrm>
            <a:off x="2545080" y="1303655"/>
            <a:ext cx="2372995" cy="612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Text Description :Using OCR with image dataset</a:t>
            </a:r>
            <a:endParaRPr lang="en-US"/>
          </a:p>
        </p:txBody>
      </p:sp>
      <p:sp>
        <p:nvSpPr>
          <p:cNvPr id="621" name="Google Shape;621;p33"/>
          <p:cNvSpPr/>
          <p:nvPr/>
        </p:nvSpPr>
        <p:spPr>
          <a:xfrm>
            <a:off x="1100675"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2" name="Google Shape;622;p33"/>
          <p:cNvSpPr/>
          <p:nvPr/>
        </p:nvSpPr>
        <p:spPr>
          <a:xfrm>
            <a:off x="2011684"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3" name="Google Shape;623;p33"/>
          <p:cNvSpPr/>
          <p:nvPr/>
        </p:nvSpPr>
        <p:spPr>
          <a:xfrm>
            <a:off x="2922693"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4" name="Google Shape;624;p33"/>
          <p:cNvSpPr/>
          <p:nvPr/>
        </p:nvSpPr>
        <p:spPr>
          <a:xfrm>
            <a:off x="3833702"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5" name="Google Shape;625;p33"/>
          <p:cNvSpPr/>
          <p:nvPr/>
        </p:nvSpPr>
        <p:spPr>
          <a:xfrm>
            <a:off x="4744711"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6" name="Google Shape;626;p33"/>
          <p:cNvSpPr/>
          <p:nvPr/>
        </p:nvSpPr>
        <p:spPr>
          <a:xfrm>
            <a:off x="5655953"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White</a:t>
            </a:r>
            <a:endParaRPr lang="en-US"/>
          </a:p>
        </p:txBody>
      </p:sp>
      <p:sp>
        <p:nvSpPr>
          <p:cNvPr id="627" name="Google Shape;627;p33"/>
          <p:cNvSpPr/>
          <p:nvPr/>
        </p:nvSpPr>
        <p:spPr>
          <a:xfrm>
            <a:off x="6567007"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Male</a:t>
            </a:r>
            <a:endParaRPr lang="en-US"/>
          </a:p>
        </p:txBody>
      </p:sp>
      <p:cxnSp>
        <p:nvCxnSpPr>
          <p:cNvPr id="628" name="Google Shape;628;p33"/>
          <p:cNvCxnSpPr/>
          <p:nvPr/>
        </p:nvCxnSpPr>
        <p:spPr>
          <a:xfrm rot="10800000" flipH="1">
            <a:off x="5655954" y="1939554"/>
            <a:ext cx="4293000" cy="9300"/>
          </a:xfrm>
          <a:prstGeom prst="straightConnector1">
            <a:avLst/>
          </a:prstGeom>
          <a:noFill/>
          <a:ln w="19050" cap="flat" cmpd="sng">
            <a:solidFill>
              <a:schemeClr val="dk2"/>
            </a:solidFill>
            <a:prstDash val="solid"/>
            <a:round/>
            <a:headEnd type="none" w="med" len="med"/>
            <a:tailEnd type="none" w="med" len="med"/>
          </a:ln>
        </p:spPr>
      </p:cxnSp>
      <p:cxnSp>
        <p:nvCxnSpPr>
          <p:cNvPr id="629" name="Google Shape;629;p33"/>
          <p:cNvCxnSpPr/>
          <p:nvPr/>
        </p:nvCxnSpPr>
        <p:spPr>
          <a:xfrm>
            <a:off x="5655954"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30" name="Google Shape;630;p33"/>
          <p:cNvCxnSpPr/>
          <p:nvPr/>
        </p:nvCxnSpPr>
        <p:spPr>
          <a:xfrm>
            <a:off x="9949365"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31" name="Google Shape;631;p33"/>
          <p:cNvSpPr txBox="1"/>
          <p:nvPr/>
        </p:nvSpPr>
        <p:spPr>
          <a:xfrm>
            <a:off x="6071453" y="1197875"/>
            <a:ext cx="3416700" cy="6121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Race/Gender/Emotion/Objection Tags</a:t>
            </a:r>
            <a:endParaRPr lang="en-US"/>
          </a:p>
          <a:p>
            <a:pPr marL="0" lvl="0" indent="0" algn="l" rtl="0">
              <a:spcBef>
                <a:spcPts val="0"/>
              </a:spcBef>
              <a:spcAft>
                <a:spcPts val="0"/>
              </a:spcAft>
              <a:buNone/>
            </a:pPr>
            <a:r>
              <a:rPr lang="en-US"/>
              <a:t>Using RCNN, and YOLO for Object Tags</a:t>
            </a:r>
            <a:endParaRPr lang="en-US"/>
          </a:p>
        </p:txBody>
      </p:sp>
      <p:sp>
        <p:nvSpPr>
          <p:cNvPr id="632" name="Google Shape;632;p33"/>
          <p:cNvSpPr/>
          <p:nvPr/>
        </p:nvSpPr>
        <p:spPr>
          <a:xfrm>
            <a:off x="5930942"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33" name="Google Shape;633;p33"/>
          <p:cNvPicPr preferRelativeResize="0"/>
          <p:nvPr/>
        </p:nvPicPr>
        <p:blipFill rotWithShape="1">
          <a:blip r:embed="rId1"/>
          <a:srcRect t="33025" r="21476"/>
          <a:stretch>
            <a:fillRect/>
          </a:stretch>
        </p:blipFill>
        <p:spPr>
          <a:xfrm>
            <a:off x="5726313" y="3239675"/>
            <a:ext cx="542224" cy="290400"/>
          </a:xfrm>
          <a:prstGeom prst="rect">
            <a:avLst/>
          </a:prstGeom>
          <a:noFill/>
          <a:ln w="28575" cap="flat" cmpd="sng">
            <a:solidFill>
              <a:srgbClr val="0000FF"/>
            </a:solidFill>
            <a:prstDash val="solid"/>
            <a:round/>
            <a:headEnd type="none" w="sm" len="sm"/>
            <a:tailEnd type="none" w="sm" len="sm"/>
          </a:ln>
        </p:spPr>
      </p:pic>
      <p:pic>
        <p:nvPicPr>
          <p:cNvPr id="634" name="Google Shape;634;p33"/>
          <p:cNvPicPr preferRelativeResize="0"/>
          <p:nvPr/>
        </p:nvPicPr>
        <p:blipFill rotWithShape="1">
          <a:blip r:embed="rId1"/>
          <a:srcRect l="21476" t="33025"/>
          <a:stretch>
            <a:fillRect/>
          </a:stretch>
        </p:blipFill>
        <p:spPr>
          <a:xfrm>
            <a:off x="6641539" y="3239674"/>
            <a:ext cx="542224" cy="290400"/>
          </a:xfrm>
          <a:prstGeom prst="rect">
            <a:avLst/>
          </a:prstGeom>
          <a:noFill/>
          <a:ln w="28575" cap="flat" cmpd="sng">
            <a:solidFill>
              <a:srgbClr val="0000FF"/>
            </a:solidFill>
            <a:prstDash val="solid"/>
            <a:round/>
            <a:headEnd type="none" w="sm" len="sm"/>
            <a:tailEnd type="none" w="sm" len="sm"/>
          </a:ln>
        </p:spPr>
      </p:pic>
      <p:sp>
        <p:nvSpPr>
          <p:cNvPr id="635" name="Google Shape;635;p33"/>
          <p:cNvSpPr/>
          <p:nvPr/>
        </p:nvSpPr>
        <p:spPr>
          <a:xfrm>
            <a:off x="6841997"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3"/>
          <p:cNvSpPr/>
          <p:nvPr/>
        </p:nvSpPr>
        <p:spPr>
          <a:xfrm>
            <a:off x="5655720"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37" name="Google Shape;637;p33"/>
          <p:cNvSpPr/>
          <p:nvPr/>
        </p:nvSpPr>
        <p:spPr>
          <a:xfrm>
            <a:off x="6566728"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38" name="Google Shape;638;p33"/>
          <p:cNvSpPr/>
          <p:nvPr/>
        </p:nvSpPr>
        <p:spPr>
          <a:xfrm>
            <a:off x="7478451"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Sad</a:t>
            </a:r>
            <a:endParaRPr lang="en-US"/>
          </a:p>
        </p:txBody>
      </p:sp>
      <p:sp>
        <p:nvSpPr>
          <p:cNvPr id="639" name="Google Shape;639;p33"/>
          <p:cNvSpPr/>
          <p:nvPr/>
        </p:nvSpPr>
        <p:spPr>
          <a:xfrm>
            <a:off x="9371005"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lang="en-US"/>
          </a:p>
        </p:txBody>
      </p:sp>
      <p:sp>
        <p:nvSpPr>
          <p:cNvPr id="640" name="Google Shape;640;p33"/>
          <p:cNvSpPr/>
          <p:nvPr/>
        </p:nvSpPr>
        <p:spPr>
          <a:xfrm>
            <a:off x="7753428"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41" name="Google Shape;641;p33"/>
          <p:cNvPicPr preferRelativeResize="0"/>
          <p:nvPr/>
        </p:nvPicPr>
        <p:blipFill>
          <a:blip r:embed="rId1"/>
          <a:stretch>
            <a:fillRect/>
          </a:stretch>
        </p:blipFill>
        <p:spPr>
          <a:xfrm>
            <a:off x="7478482" y="3083988"/>
            <a:ext cx="690532" cy="433583"/>
          </a:xfrm>
          <a:prstGeom prst="rect">
            <a:avLst/>
          </a:prstGeom>
          <a:noFill/>
          <a:ln w="28575" cap="flat" cmpd="sng">
            <a:solidFill>
              <a:srgbClr val="0000FF"/>
            </a:solidFill>
            <a:prstDash val="solid"/>
            <a:round/>
            <a:headEnd type="none" w="sm" len="sm"/>
            <a:tailEnd type="none" w="sm" len="sm"/>
          </a:ln>
        </p:spPr>
      </p:pic>
      <p:pic>
        <p:nvPicPr>
          <p:cNvPr id="642" name="Google Shape;642;p33"/>
          <p:cNvPicPr preferRelativeResize="0"/>
          <p:nvPr/>
        </p:nvPicPr>
        <p:blipFill>
          <a:blip r:embed="rId1"/>
          <a:stretch>
            <a:fillRect/>
          </a:stretch>
        </p:blipFill>
        <p:spPr>
          <a:xfrm>
            <a:off x="9371099" y="3083988"/>
            <a:ext cx="690532" cy="433583"/>
          </a:xfrm>
          <a:prstGeom prst="rect">
            <a:avLst/>
          </a:prstGeom>
          <a:noFill/>
          <a:ln w="28575" cap="flat" cmpd="sng">
            <a:solidFill>
              <a:schemeClr val="dk1"/>
            </a:solidFill>
            <a:prstDash val="solid"/>
            <a:round/>
            <a:headEnd type="none" w="sm" len="sm"/>
            <a:tailEnd type="none" w="sm" len="sm"/>
          </a:ln>
        </p:spPr>
      </p:pic>
      <p:sp>
        <p:nvSpPr>
          <p:cNvPr id="643" name="Google Shape;643;p33"/>
          <p:cNvSpPr/>
          <p:nvPr/>
        </p:nvSpPr>
        <p:spPr>
          <a:xfrm>
            <a:off x="964599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3"/>
          <p:cNvSpPr/>
          <p:nvPr/>
        </p:nvSpPr>
        <p:spPr>
          <a:xfrm>
            <a:off x="7478206"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45" name="Google Shape;645;p33"/>
          <p:cNvSpPr/>
          <p:nvPr/>
        </p:nvSpPr>
        <p:spPr>
          <a:xfrm>
            <a:off x="9370961"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46" name="Google Shape;646;p33"/>
          <p:cNvSpPr/>
          <p:nvPr/>
        </p:nvSpPr>
        <p:spPr>
          <a:xfrm>
            <a:off x="8389871" y="2311564"/>
            <a:ext cx="8034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Person</a:t>
            </a:r>
            <a:endParaRPr lang="en-US"/>
          </a:p>
        </p:txBody>
      </p:sp>
      <p:sp>
        <p:nvSpPr>
          <p:cNvPr id="647" name="Google Shape;647;p33"/>
          <p:cNvSpPr/>
          <p:nvPr/>
        </p:nvSpPr>
        <p:spPr>
          <a:xfrm>
            <a:off x="8664859"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48" name="Google Shape;648;p33"/>
          <p:cNvPicPr preferRelativeResize="0"/>
          <p:nvPr/>
        </p:nvPicPr>
        <p:blipFill>
          <a:blip r:embed="rId1"/>
          <a:stretch>
            <a:fillRect/>
          </a:stretch>
        </p:blipFill>
        <p:spPr>
          <a:xfrm>
            <a:off x="8389866" y="3101296"/>
            <a:ext cx="690532" cy="433583"/>
          </a:xfrm>
          <a:prstGeom prst="rect">
            <a:avLst/>
          </a:prstGeom>
          <a:noFill/>
          <a:ln w="28575" cap="flat" cmpd="sng">
            <a:solidFill>
              <a:srgbClr val="0000FF"/>
            </a:solidFill>
            <a:prstDash val="solid"/>
            <a:round/>
            <a:headEnd type="none" w="sm" len="sm"/>
            <a:tailEnd type="none" w="sm" len="sm"/>
          </a:ln>
        </p:spPr>
      </p:pic>
      <p:sp>
        <p:nvSpPr>
          <p:cNvPr id="649" name="Google Shape;649;p33"/>
          <p:cNvSpPr/>
          <p:nvPr/>
        </p:nvSpPr>
        <p:spPr>
          <a:xfrm>
            <a:off x="8424583"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50" name="Google Shape;650;p33"/>
          <p:cNvSpPr/>
          <p:nvPr/>
        </p:nvSpPr>
        <p:spPr>
          <a:xfrm>
            <a:off x="10325721"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t>
            </a:r>
            <a:r>
              <a:rPr lang="en-US"/>
              <a:t>IMG</a:t>
            </a:r>
            <a:r>
              <a:rPr lang="en-US"/>
              <a:t>]</a:t>
            </a:r>
            <a:endParaRPr lang="en-US"/>
          </a:p>
        </p:txBody>
      </p:sp>
      <p:sp>
        <p:nvSpPr>
          <p:cNvPr id="651" name="Google Shape;651;p33"/>
          <p:cNvSpPr/>
          <p:nvPr/>
        </p:nvSpPr>
        <p:spPr>
          <a:xfrm>
            <a:off x="1062713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52" name="Google Shape;652;p33"/>
          <p:cNvPicPr preferRelativeResize="0"/>
          <p:nvPr/>
        </p:nvPicPr>
        <p:blipFill rotWithShape="1">
          <a:blip r:embed="rId1"/>
          <a:srcRect l="32148" t="46524" r="45270" b="25987"/>
          <a:stretch>
            <a:fillRect/>
          </a:stretch>
        </p:blipFill>
        <p:spPr>
          <a:xfrm>
            <a:off x="10352338" y="3083981"/>
            <a:ext cx="690532" cy="527795"/>
          </a:xfrm>
          <a:prstGeom prst="rect">
            <a:avLst/>
          </a:prstGeom>
          <a:noFill/>
          <a:ln w="38100" cap="flat" cmpd="sng">
            <a:solidFill>
              <a:schemeClr val="dk1"/>
            </a:solidFill>
            <a:prstDash val="solid"/>
            <a:round/>
            <a:headEnd type="none" w="sm" len="sm"/>
            <a:tailEnd type="none" w="sm" len="sm"/>
          </a:ln>
        </p:spPr>
      </p:pic>
      <p:sp>
        <p:nvSpPr>
          <p:cNvPr id="653" name="Google Shape;653;p33"/>
          <p:cNvSpPr/>
          <p:nvPr/>
        </p:nvSpPr>
        <p:spPr>
          <a:xfrm>
            <a:off x="11280437"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[IMG]</a:t>
            </a:r>
            <a:endParaRPr lang="en-US"/>
          </a:p>
        </p:txBody>
      </p:sp>
      <p:sp>
        <p:nvSpPr>
          <p:cNvPr id="654" name="Google Shape;654;p33"/>
          <p:cNvSpPr/>
          <p:nvPr/>
        </p:nvSpPr>
        <p:spPr>
          <a:xfrm>
            <a:off x="1153856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55" name="Google Shape;655;p33"/>
          <p:cNvPicPr preferRelativeResize="0"/>
          <p:nvPr/>
        </p:nvPicPr>
        <p:blipFill>
          <a:blip r:embed="rId1"/>
          <a:stretch>
            <a:fillRect/>
          </a:stretch>
        </p:blipFill>
        <p:spPr>
          <a:xfrm>
            <a:off x="11263713" y="3083988"/>
            <a:ext cx="690532" cy="433583"/>
          </a:xfrm>
          <a:prstGeom prst="rect">
            <a:avLst/>
          </a:prstGeom>
          <a:noFill/>
          <a:ln w="28575" cap="flat" cmpd="sng">
            <a:solidFill>
              <a:schemeClr val="dk1"/>
            </a:solidFill>
            <a:prstDash val="solid"/>
            <a:round/>
            <a:headEnd type="none" w="sm" len="sm"/>
            <a:tailEnd type="none" w="sm" len="sm"/>
          </a:ln>
        </p:spPr>
      </p:pic>
      <p:sp>
        <p:nvSpPr>
          <p:cNvPr id="656" name="Google Shape;656;p33"/>
          <p:cNvSpPr/>
          <p:nvPr/>
        </p:nvSpPr>
        <p:spPr>
          <a:xfrm>
            <a:off x="10317338"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lang="en-US"/>
          </a:p>
        </p:txBody>
      </p:sp>
      <p:sp>
        <p:nvSpPr>
          <p:cNvPr id="657" name="Google Shape;657;p33"/>
          <p:cNvSpPr/>
          <p:nvPr/>
        </p:nvSpPr>
        <p:spPr>
          <a:xfrm>
            <a:off x="11263716"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lang="en-US"/>
          </a:p>
        </p:txBody>
      </p:sp>
      <p:cxnSp>
        <p:nvCxnSpPr>
          <p:cNvPr id="658" name="Google Shape;658;p33"/>
          <p:cNvCxnSpPr/>
          <p:nvPr/>
        </p:nvCxnSpPr>
        <p:spPr>
          <a:xfrm rot="10800000" flipH="1">
            <a:off x="10317350" y="1934933"/>
            <a:ext cx="1636800" cy="9300"/>
          </a:xfrm>
          <a:prstGeom prst="straightConnector1">
            <a:avLst/>
          </a:prstGeom>
          <a:noFill/>
          <a:ln w="19050" cap="flat" cmpd="sng">
            <a:solidFill>
              <a:schemeClr val="dk2"/>
            </a:solidFill>
            <a:prstDash val="solid"/>
            <a:round/>
            <a:headEnd type="none" w="med" len="med"/>
            <a:tailEnd type="none" w="med" len="med"/>
          </a:ln>
        </p:spPr>
      </p:cxnSp>
      <p:cxnSp>
        <p:nvCxnSpPr>
          <p:cNvPr id="659" name="Google Shape;659;p33"/>
          <p:cNvCxnSpPr/>
          <p:nvPr/>
        </p:nvCxnSpPr>
        <p:spPr>
          <a:xfrm>
            <a:off x="10317350" y="1851500"/>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60" name="Google Shape;660;p33"/>
          <p:cNvCxnSpPr/>
          <p:nvPr/>
        </p:nvCxnSpPr>
        <p:spPr>
          <a:xfrm>
            <a:off x="11954250" y="1851500"/>
            <a:ext cx="0" cy="185400"/>
          </a:xfrm>
          <a:prstGeom prst="straightConnector1">
            <a:avLst/>
          </a:prstGeom>
          <a:noFill/>
          <a:ln w="19050" cap="flat" cmpd="sng">
            <a:solidFill>
              <a:schemeClr val="dk2"/>
            </a:solidFill>
            <a:prstDash val="solid"/>
            <a:round/>
            <a:headEnd type="none" w="med" len="med"/>
            <a:tailEnd type="none" w="med" len="med"/>
          </a:ln>
        </p:spPr>
      </p:cxnSp>
      <p:sp>
        <p:nvSpPr>
          <p:cNvPr id="661" name="Google Shape;661;p33"/>
          <p:cNvSpPr txBox="1"/>
          <p:nvPr/>
        </p:nvSpPr>
        <p:spPr>
          <a:xfrm>
            <a:off x="10060940" y="903605"/>
            <a:ext cx="1914525" cy="82740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Image Regions, and face recognition using Cascade classifier</a:t>
            </a:r>
            <a:endParaRPr lang="en-US"/>
          </a:p>
        </p:txBody>
      </p:sp>
      <p:sp>
        <p:nvSpPr>
          <p:cNvPr id="662" name="Google Shape;662;p33"/>
          <p:cNvSpPr txBox="1"/>
          <p:nvPr/>
        </p:nvSpPr>
        <p:spPr>
          <a:xfrm>
            <a:off x="84650" y="2130200"/>
            <a:ext cx="115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 Embedding</a:t>
            </a:r>
            <a:endParaRPr>
              <a:latin typeface="Calibri"/>
              <a:ea typeface="Calibri"/>
              <a:cs typeface="Calibri"/>
              <a:sym typeface="Calibri"/>
            </a:endParaRPr>
          </a:p>
        </p:txBody>
      </p:sp>
      <p:sp>
        <p:nvSpPr>
          <p:cNvPr id="663" name="Google Shape;663;p33"/>
          <p:cNvSpPr txBox="1"/>
          <p:nvPr/>
        </p:nvSpPr>
        <p:spPr>
          <a:xfrm>
            <a:off x="84650" y="288518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Visual Feature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sp>
        <p:nvSpPr>
          <p:cNvPr id="664" name="Google Shape;664;p33"/>
          <p:cNvSpPr txBox="1"/>
          <p:nvPr/>
        </p:nvSpPr>
        <p:spPr>
          <a:xfrm>
            <a:off x="84650" y="361933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Type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cxnSp>
        <p:nvCxnSpPr>
          <p:cNvPr id="665" name="Google Shape;665;p33"/>
          <p:cNvCxnSpPr>
            <a:stCxn id="621" idx="2"/>
          </p:cNvCxnSpPr>
          <p:nvPr/>
        </p:nvCxnSpPr>
        <p:spPr>
          <a:xfrm>
            <a:off x="1445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6" name="Google Shape;666;p33"/>
          <p:cNvCxnSpPr/>
          <p:nvPr/>
        </p:nvCxnSpPr>
        <p:spPr>
          <a:xfrm>
            <a:off x="235498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7" name="Google Shape;667;p33"/>
          <p:cNvCxnSpPr/>
          <p:nvPr/>
        </p:nvCxnSpPr>
        <p:spPr>
          <a:xfrm>
            <a:off x="326603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8" name="Google Shape;668;p33"/>
          <p:cNvCxnSpPr/>
          <p:nvPr/>
        </p:nvCxnSpPr>
        <p:spPr>
          <a:xfrm>
            <a:off x="41770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33"/>
          <p:cNvCxnSpPr/>
          <p:nvPr/>
        </p:nvCxnSpPr>
        <p:spPr>
          <a:xfrm>
            <a:off x="50881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0" name="Google Shape;670;p33"/>
          <p:cNvCxnSpPr/>
          <p:nvPr/>
        </p:nvCxnSpPr>
        <p:spPr>
          <a:xfrm>
            <a:off x="59990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1" name="Google Shape;671;p33"/>
          <p:cNvCxnSpPr/>
          <p:nvPr/>
        </p:nvCxnSpPr>
        <p:spPr>
          <a:xfrm>
            <a:off x="6909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2" name="Google Shape;672;p33"/>
          <p:cNvCxnSpPr/>
          <p:nvPr/>
        </p:nvCxnSpPr>
        <p:spPr>
          <a:xfrm>
            <a:off x="782090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33"/>
          <p:cNvCxnSpPr/>
          <p:nvPr/>
        </p:nvCxnSpPr>
        <p:spPr>
          <a:xfrm>
            <a:off x="87896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33"/>
          <p:cNvCxnSpPr/>
          <p:nvPr/>
        </p:nvCxnSpPr>
        <p:spPr>
          <a:xfrm>
            <a:off x="971425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5" name="Google Shape;675;p33"/>
          <p:cNvCxnSpPr/>
          <p:nvPr/>
        </p:nvCxnSpPr>
        <p:spPr>
          <a:xfrm>
            <a:off x="106956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6" name="Google Shape;676;p33"/>
          <p:cNvCxnSpPr/>
          <p:nvPr/>
        </p:nvCxnSpPr>
        <p:spPr>
          <a:xfrm>
            <a:off x="11607600" y="4146263"/>
            <a:ext cx="3900" cy="362100"/>
          </a:xfrm>
          <a:prstGeom prst="straightConnector1">
            <a:avLst/>
          </a:prstGeom>
          <a:noFill/>
          <a:ln w="9525" cap="flat" cmpd="sng">
            <a:solidFill>
              <a:schemeClr val="dk2"/>
            </a:solidFill>
            <a:prstDash val="solid"/>
            <a:round/>
            <a:headEnd type="none" w="med" len="med"/>
            <a:tailEnd type="triangle" w="med" len="med"/>
          </a:ln>
        </p:spPr>
      </p:cxnSp>
      <p:sp>
        <p:nvSpPr>
          <p:cNvPr id="677" name="Google Shape;677;p33"/>
          <p:cNvSpPr/>
          <p:nvPr/>
        </p:nvSpPr>
        <p:spPr>
          <a:xfrm>
            <a:off x="1021525" y="4653485"/>
            <a:ext cx="109539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Visual Bert Classifier (Multi Modal Classifier)</a:t>
            </a:r>
            <a:endParaRPr lang="en-US"/>
          </a:p>
        </p:txBody>
      </p:sp>
      <p:sp>
        <p:nvSpPr>
          <p:cNvPr id="678" name="Google Shape;678;p33"/>
          <p:cNvSpPr/>
          <p:nvPr/>
        </p:nvSpPr>
        <p:spPr>
          <a:xfrm>
            <a:off x="4857750" y="5408075"/>
            <a:ext cx="1564600" cy="615600"/>
          </a:xfrm>
          <a:prstGeom prst="flowChartInputOutput">
            <a:avLst/>
          </a:prstGeom>
          <a:solidFill>
            <a:srgbClr val="EA9999"/>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txBox="1"/>
          <p:nvPr/>
        </p:nvSpPr>
        <p:spPr>
          <a:xfrm>
            <a:off x="5088125" y="5515775"/>
            <a:ext cx="12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Non-Hateful</a:t>
            </a:r>
            <a:endParaRPr>
              <a:solidFill>
                <a:srgbClr val="434343"/>
              </a:solidFill>
            </a:endParaRPr>
          </a:p>
        </p:txBody>
      </p:sp>
      <p:sp>
        <p:nvSpPr>
          <p:cNvPr id="680" name="Google Shape;680;p33"/>
          <p:cNvSpPr txBox="1"/>
          <p:nvPr/>
        </p:nvSpPr>
        <p:spPr>
          <a:xfrm>
            <a:off x="6784125" y="5515775"/>
            <a:ext cx="11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Hateful</a:t>
            </a:r>
            <a:endParaRPr>
              <a:solidFill>
                <a:srgbClr val="434343"/>
              </a:solidFill>
            </a:endParaRPr>
          </a:p>
        </p:txBody>
      </p:sp>
      <p:sp>
        <p:nvSpPr>
          <p:cNvPr id="681" name="Google Shape;681;p33"/>
          <p:cNvSpPr/>
          <p:nvPr/>
        </p:nvSpPr>
        <p:spPr>
          <a:xfrm>
            <a:off x="6376625" y="5400175"/>
            <a:ext cx="1564600" cy="615600"/>
          </a:xfrm>
          <a:prstGeom prst="flowChartInputOutput">
            <a:avLst/>
          </a:prstGeom>
          <a:solidFill>
            <a:srgbClr val="000000">
              <a:alpha val="0"/>
            </a:srgbClr>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2" name="Google Shape;682;p33"/>
          <p:cNvCxnSpPr>
            <a:stCxn id="677" idx="2"/>
            <a:endCxn id="678" idx="0"/>
          </p:cNvCxnSpPr>
          <p:nvPr/>
        </p:nvCxnSpPr>
        <p:spPr>
          <a:xfrm flipH="1">
            <a:off x="5796165" y="5053050"/>
            <a:ext cx="702310" cy="354965"/>
          </a:xfrm>
          <a:prstGeom prst="straightConnector1">
            <a:avLst/>
          </a:prstGeom>
          <a:noFill/>
          <a:ln w="9525" cap="flat" cmpd="sng">
            <a:solidFill>
              <a:schemeClr val="dk2"/>
            </a:solidFill>
            <a:prstDash val="solid"/>
            <a:round/>
            <a:headEnd type="none" w="med" len="med"/>
            <a:tailEnd type="triangle" w="med" len="med"/>
          </a:ln>
        </p:spPr>
      </p:cxnSp>
      <p:pic>
        <p:nvPicPr>
          <p:cNvPr id="683" name="Google Shape;683;p33"/>
          <p:cNvPicPr preferRelativeResize="0"/>
          <p:nvPr/>
        </p:nvPicPr>
        <p:blipFill rotWithShape="1">
          <a:blip r:embed="rId1"/>
          <a:srcRect l="22833" t="22570"/>
          <a:stretch>
            <a:fillRect/>
          </a:stretch>
        </p:blipFill>
        <p:spPr>
          <a:xfrm>
            <a:off x="3881177" y="3117450"/>
            <a:ext cx="635198" cy="400200"/>
          </a:xfrm>
          <a:prstGeom prst="rect">
            <a:avLst/>
          </a:prstGeom>
          <a:noFill/>
          <a:ln w="28575" cap="flat" cmpd="sng">
            <a:solidFill>
              <a:srgbClr val="0000FF"/>
            </a:solidFill>
            <a:prstDash val="solid"/>
            <a:round/>
            <a:headEnd type="none" w="sm" len="sm"/>
            <a:tailEnd type="none" w="sm" len="sm"/>
          </a:ln>
        </p:spPr>
      </p:pic>
      <p:sp>
        <p:nvSpPr>
          <p:cNvPr id="684" name="Google Shape;684;p33"/>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239;p19"/>
          <p:cNvSpPr/>
          <p:nvPr/>
        </p:nvSpPr>
        <p:spPr>
          <a:xfrm>
            <a:off x="774814" y="505104"/>
            <a:ext cx="1511859" cy="470192"/>
          </a:xfrm>
          <a:custGeom>
            <a:avLst/>
            <a:gdLst/>
            <a:ahLst/>
            <a:cxnLst/>
            <a:rect l="l" t="t" r="r" b="b"/>
            <a:pathLst>
              <a:path w="1511859" h="470192" extrusionOk="0">
                <a:moveTo>
                  <a:pt x="0" y="93955"/>
                </a:moveTo>
                <a:cubicBezTo>
                  <a:pt x="0" y="69037"/>
                  <a:pt x="9899" y="45139"/>
                  <a:pt x="27519" y="27519"/>
                </a:cubicBezTo>
                <a:cubicBezTo>
                  <a:pt x="45139" y="9899"/>
                  <a:pt x="69037" y="0"/>
                  <a:pt x="93955" y="0"/>
                </a:cubicBezTo>
                <a:lnTo>
                  <a:pt x="1417905" y="0"/>
                </a:lnTo>
                <a:cubicBezTo>
                  <a:pt x="1469794" y="0"/>
                  <a:pt x="1511859" y="42065"/>
                  <a:pt x="1511859" y="93955"/>
                </a:cubicBezTo>
                <a:lnTo>
                  <a:pt x="1511859" y="376238"/>
                </a:lnTo>
                <a:cubicBezTo>
                  <a:pt x="1511859" y="428128"/>
                  <a:pt x="1469794" y="470192"/>
                  <a:pt x="1417905" y="470192"/>
                </a:cubicBezTo>
                <a:lnTo>
                  <a:pt x="93955" y="470192"/>
                </a:lnTo>
                <a:cubicBezTo>
                  <a:pt x="42065" y="470192"/>
                  <a:pt x="0" y="428128"/>
                  <a:pt x="0" y="376238"/>
                </a:cubicBezTo>
                <a:lnTo>
                  <a:pt x="0" y="93955"/>
                </a:lnTo>
                <a:close/>
              </a:path>
            </a:pathLst>
          </a:custGeom>
          <a:solidFill>
            <a:srgbClr val="0097A7"/>
          </a:solidFill>
          <a:ln>
            <a:noFill/>
          </a:ln>
        </p:spPr>
        <p:txBody>
          <a:bodyPr spcFirstLastPara="1" wrap="square" lIns="127000" tIns="45700" rIns="127000" bIns="45700" anchor="ctr" anchorCtr="0">
            <a:noAutofit/>
          </a:bodyPr>
          <a:p>
            <a:pPr marL="0" marR="0" lvl="0" indent="0" algn="ctr" rtl="0">
              <a:lnSpc>
                <a:spcPct val="113000"/>
              </a:lnSpc>
              <a:spcBef>
                <a:spcPts val="0"/>
              </a:spcBef>
              <a:spcAft>
                <a:spcPts val="0"/>
              </a:spcAft>
              <a:buNone/>
            </a:pPr>
            <a:r>
              <a:rPr lang="en-US" sz="1600" b="0" i="0" u="none" strike="noStrike" cap="none">
                <a:solidFill>
                  <a:srgbClr val="FFFFFF"/>
                </a:solidFill>
                <a:latin typeface="Microsoft Yahei"/>
                <a:ea typeface="Microsoft Yahei"/>
                <a:cs typeface="Microsoft Yahei"/>
                <a:sym typeface="Microsoft Yahei"/>
              </a:rPr>
              <a:t>Dataset</a:t>
            </a:r>
            <a:endParaRPr sz="1100" b="0" i="0" u="none" strike="noStrike" cap="none">
              <a:solidFill>
                <a:schemeClr val="dk1"/>
              </a:solidFill>
              <a:latin typeface="Calibri"/>
              <a:ea typeface="Calibri"/>
              <a:cs typeface="Calibri"/>
              <a:sym typeface="Calibri"/>
            </a:endParaRPr>
          </a:p>
        </p:txBody>
      </p:sp>
      <p:sp>
        <p:nvSpPr>
          <p:cNvPr id="2" name="Google Shape;239;p19"/>
          <p:cNvSpPr/>
          <p:nvPr/>
        </p:nvSpPr>
        <p:spPr>
          <a:xfrm>
            <a:off x="2922905" y="505460"/>
            <a:ext cx="1731010" cy="469900"/>
          </a:xfrm>
          <a:custGeom>
            <a:avLst/>
            <a:gdLst/>
            <a:ahLst/>
            <a:cxnLst/>
            <a:rect l="l" t="t" r="r" b="b"/>
            <a:pathLst>
              <a:path w="1511859" h="470192" extrusionOk="0">
                <a:moveTo>
                  <a:pt x="0" y="93955"/>
                </a:moveTo>
                <a:cubicBezTo>
                  <a:pt x="0" y="69037"/>
                  <a:pt x="9899" y="45139"/>
                  <a:pt x="27519" y="27519"/>
                </a:cubicBezTo>
                <a:cubicBezTo>
                  <a:pt x="45139" y="9899"/>
                  <a:pt x="69037" y="0"/>
                  <a:pt x="93955" y="0"/>
                </a:cubicBezTo>
                <a:lnTo>
                  <a:pt x="1417905" y="0"/>
                </a:lnTo>
                <a:cubicBezTo>
                  <a:pt x="1469794" y="0"/>
                  <a:pt x="1511859" y="42065"/>
                  <a:pt x="1511859" y="93955"/>
                </a:cubicBezTo>
                <a:lnTo>
                  <a:pt x="1511859" y="376238"/>
                </a:lnTo>
                <a:cubicBezTo>
                  <a:pt x="1511859" y="428128"/>
                  <a:pt x="1469794" y="470192"/>
                  <a:pt x="1417905" y="470192"/>
                </a:cubicBezTo>
                <a:lnTo>
                  <a:pt x="93955" y="470192"/>
                </a:lnTo>
                <a:cubicBezTo>
                  <a:pt x="42065" y="470192"/>
                  <a:pt x="0" y="428128"/>
                  <a:pt x="0" y="376238"/>
                </a:cubicBezTo>
                <a:lnTo>
                  <a:pt x="0" y="93955"/>
                </a:lnTo>
                <a:close/>
              </a:path>
            </a:pathLst>
          </a:custGeom>
          <a:solidFill>
            <a:srgbClr val="0097A7"/>
          </a:solidFill>
          <a:ln>
            <a:noFill/>
          </a:ln>
        </p:spPr>
        <p:txBody>
          <a:bodyPr spcFirstLastPara="1" wrap="square" lIns="127000" tIns="45700" rIns="127000" bIns="45700" anchor="ctr" anchorCtr="0">
            <a:noAutofit/>
          </a:bodyPr>
          <a:p>
            <a:pPr marL="0" marR="0" lvl="0" indent="0" algn="ctr" rtl="0">
              <a:lnSpc>
                <a:spcPct val="113000"/>
              </a:lnSpc>
              <a:spcBef>
                <a:spcPts val="0"/>
              </a:spcBef>
              <a:spcAft>
                <a:spcPts val="0"/>
              </a:spcAft>
              <a:buNone/>
            </a:pPr>
            <a:r>
              <a:rPr lang="en-US" sz="1600" b="0" i="0" u="none" strike="noStrike" cap="none">
                <a:solidFill>
                  <a:srgbClr val="FFFFFF"/>
                </a:solidFill>
                <a:latin typeface="Microsoft Yahei"/>
                <a:ea typeface="Microsoft Yahei"/>
                <a:cs typeface="Microsoft Yahei"/>
                <a:sym typeface="Microsoft Yahei"/>
              </a:rPr>
              <a:t>Preprocessing</a:t>
            </a:r>
            <a:endParaRPr sz="1100" b="0" i="0" u="none" strike="noStrike" cap="none">
              <a:solidFill>
                <a:schemeClr val="dk1"/>
              </a:solidFill>
              <a:latin typeface="Calibri"/>
              <a:ea typeface="Calibri"/>
              <a:cs typeface="Calibri"/>
              <a:sym typeface="Calibri"/>
            </a:endParaRPr>
          </a:p>
        </p:txBody>
      </p:sp>
      <p:cxnSp>
        <p:nvCxnSpPr>
          <p:cNvPr id="251" name="Google Shape;251;p19"/>
          <p:cNvCxnSpPr/>
          <p:nvPr/>
        </p:nvCxnSpPr>
        <p:spPr>
          <a:xfrm>
            <a:off x="3731260" y="1197610"/>
            <a:ext cx="0" cy="219710"/>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4" name="Google Shape;251;p19"/>
          <p:cNvCxnSpPr/>
          <p:nvPr/>
        </p:nvCxnSpPr>
        <p:spPr>
          <a:xfrm>
            <a:off x="4669790" y="638175"/>
            <a:ext cx="6433820" cy="0"/>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5" name="Google Shape;251;p19"/>
          <p:cNvCxnSpPr/>
          <p:nvPr/>
        </p:nvCxnSpPr>
        <p:spPr>
          <a:xfrm>
            <a:off x="6972935" y="638175"/>
            <a:ext cx="0" cy="621665"/>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7" name="Google Shape;251;p19"/>
          <p:cNvCxnSpPr/>
          <p:nvPr/>
        </p:nvCxnSpPr>
        <p:spPr>
          <a:xfrm>
            <a:off x="11042650" y="575945"/>
            <a:ext cx="0" cy="336550"/>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8" name="Google Shape;251;p19"/>
          <p:cNvCxnSpPr/>
          <p:nvPr/>
        </p:nvCxnSpPr>
        <p:spPr>
          <a:xfrm>
            <a:off x="2355215" y="739775"/>
            <a:ext cx="473710" cy="0"/>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9" name="Google Shape;238;p19"/>
          <p:cNvSpPr txBox="1"/>
          <p:nvPr/>
        </p:nvSpPr>
        <p:spPr>
          <a:xfrm>
            <a:off x="487045" y="186690"/>
            <a:ext cx="8796020" cy="31813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Architecture diagram of our main model - Visual BERT </a:t>
            </a:r>
            <a:endParaRPr lang="en-US" sz="2200" b="1">
              <a:solidFill>
                <a:srgbClr val="225870"/>
              </a:solidFill>
              <a:latin typeface="Microsoft Yahei"/>
              <a:ea typeface="Microsoft Yahei"/>
              <a:cs typeface="Microsoft Yahei"/>
              <a:sym typeface="Microsoft Ya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04</a:t>
            </a: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304" name="Google Shape;304;p20"/>
          <p:cNvPicPr preferRelativeResize="0"/>
          <p:nvPr/>
        </p:nvPicPr>
        <p:blipFill rotWithShape="1">
          <a:blip r:embed="rId2"/>
          <a:srcRect/>
          <a:stretch>
            <a:fillRect/>
          </a:stretch>
        </p:blipFill>
        <p:spPr>
          <a:xfrm>
            <a:off x="6299200" y="1381366"/>
            <a:ext cx="5024967" cy="3768725"/>
          </a:xfrm>
          <a:prstGeom prst="rect">
            <a:avLst/>
          </a:prstGeom>
          <a:noFill/>
          <a:ln>
            <a:noFill/>
          </a:ln>
        </p:spPr>
      </p:pic>
      <p:sp>
        <p:nvSpPr>
          <p:cNvPr id="305" name="Google Shape;305;p20"/>
          <p:cNvSpPr txBox="1"/>
          <p:nvPr/>
        </p:nvSpPr>
        <p:spPr>
          <a:xfrm>
            <a:off x="1473200" y="3524250"/>
            <a:ext cx="4465320" cy="126492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Dataset </a:t>
            </a:r>
            <a:br>
              <a:rPr lang="en-US" sz="2800" b="1">
                <a:solidFill>
                  <a:srgbClr val="225870"/>
                </a:solidFill>
                <a:latin typeface="Microsoft Yahei"/>
                <a:ea typeface="Microsoft Yahei"/>
                <a:cs typeface="Microsoft Yahei"/>
                <a:sym typeface="Microsoft Yahei"/>
              </a:rPr>
            </a:br>
            <a:br>
              <a:rPr lang="en-US" sz="2800" b="1">
                <a:solidFill>
                  <a:srgbClr val="225870"/>
                </a:solidFill>
                <a:latin typeface="Microsoft Yahei"/>
                <a:ea typeface="Microsoft Yahei"/>
                <a:cs typeface="Microsoft Yahei"/>
                <a:sym typeface="Microsoft Yahei"/>
              </a:rPr>
            </a:br>
            <a:r>
              <a:rPr lang="en-US" b="1">
                <a:solidFill>
                  <a:srgbClr val="225870"/>
                </a:solidFill>
                <a:latin typeface="Microsoft Yahei"/>
                <a:ea typeface="Microsoft Yahei"/>
                <a:cs typeface="Microsoft Yahei"/>
                <a:sym typeface="Microsoft Yahei"/>
              </a:rPr>
              <a:t>Link : https://www.kaggle.com/datasets/parthplc/facebook-hateful-meme-dataset</a:t>
            </a:r>
            <a:endParaRPr lang="en-US" b="1">
              <a:solidFill>
                <a:srgbClr val="225870"/>
              </a:solidFill>
              <a:latin typeface="Microsoft Yahei"/>
              <a:ea typeface="Microsoft Yahei"/>
              <a:cs typeface="Microsoft Yahei"/>
              <a:sym typeface="Microsoft Yahei"/>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3019425"/>
          </a:xfrm>
          <a:prstGeom prst="rect">
            <a:avLst/>
          </a:prstGeom>
          <a:solidFill>
            <a:srgbClr val="FFFFFF">
              <a:alpha val="0"/>
            </a:srgbClr>
          </a:solidFill>
          <a:ln>
            <a:noFill/>
          </a:ln>
        </p:spPr>
        <p:txBody>
          <a:bodyPr spcFirstLastPara="1" wrap="square" lIns="45700" tIns="22850" rIns="45700" bIns="22850" anchor="t" anchorCtr="0">
            <a:spAutoFit/>
          </a:bodyPr>
          <a:lstStyle/>
          <a:p>
            <a:pPr algn="l"/>
            <a:r>
              <a:rPr lang="en-US">
                <a:sym typeface="+mn-ea"/>
              </a:rPr>
              <a:t>The Facebook Hateful Meme Dataset is designed for the purpose of developing algorithms that can identify multimodal hate speech in internet memes. The dataset is substantial, comprising various components and files. Let's break down the key elements:</a:t>
            </a:r>
            <a:endParaRPr lang="en-US"/>
          </a:p>
          <a:p>
            <a:pPr algn="l"/>
            <a:r>
              <a:rPr lang="en-US">
                <a:sym typeface="+mn-ea"/>
              </a:rPr>
              <a:t>1) img/ Directory: This directory contains 10,000 PNG image files. These images serve as the visual component of the memes and are crucial for developing a multimodal hate speech detection algorithm.</a:t>
            </a:r>
            <a:endParaRPr lang="en-US"/>
          </a:p>
          <a:p>
            <a:pPr algn="l"/>
            <a:r>
              <a:rPr lang="en-US">
                <a:sym typeface="+mn-ea"/>
              </a:rPr>
              <a:t>2) LICENSE.txt: This file outlines the dataset's license, providing information about the terms and conditions for usage.</a:t>
            </a:r>
            <a:endParaRPr lang="en-US"/>
          </a:p>
          <a:p>
            <a:pPr algn="l"/>
            <a:r>
              <a:rPr lang="en-US">
                <a:sym typeface="+mn-ea"/>
              </a:rPr>
              <a:t>README.md: The README file offers essential information about the dataset, guiding users on its structure, purpose, and usage.</a:t>
            </a:r>
            <a:endParaRPr lang="en-US"/>
          </a:p>
          <a:p>
            <a:pPr algn="l"/>
            <a:r>
              <a:rPr lang="en-US">
                <a:sym typeface="+mn-ea"/>
              </a:rPr>
              <a:t>3) dev.jsonl: This JSON file contains the development set, representing a portion of the dataset used for fine-tuning and validation during the algorithm development phase.</a:t>
            </a:r>
            <a:endParaRPr lang="en-US"/>
          </a:p>
          <a:p>
            <a:pPr algn="l"/>
            <a:r>
              <a:rPr lang="en-US">
                <a:sym typeface="+mn-ea"/>
              </a:rPr>
              <a:t>4) test.jsonl: The test set is contained in this JSON file, representing a set of data that the algorithm has not been exposed to during training. It is used for evaluating the model's performance.</a:t>
            </a:r>
            <a:endParaRPr lang="en-US"/>
          </a:p>
          <a:p>
            <a:pPr algn="l"/>
            <a:r>
              <a:rPr lang="en-US">
                <a:sym typeface="+mn-ea"/>
              </a:rPr>
              <a:t>5) train.jsonl: This JSON file includes the training set, which is utilized to train the algorithm to recognize patterns and features associated with hate speech in memes.</a:t>
            </a:r>
            <a:endParaRPr lang="en-US"/>
          </a:p>
          <a:p>
            <a:pPr algn="l"/>
            <a:r>
              <a:rPr lang="en-US">
                <a:sym typeface="+mn-ea"/>
              </a:rPr>
              <a:t>6) submission_format.csv: This CSV file provides a template for the submission format required for the competition's leaderboard.</a:t>
            </a:r>
            <a:endParaRPr lang="en-US"/>
          </a:p>
          <a:p>
            <a:pPr marL="0" marR="0" lvl="0" indent="0" algn="l" rtl="0">
              <a:lnSpc>
                <a:spcPct val="81000"/>
              </a:lnSpc>
              <a:spcBef>
                <a:spcPts val="0"/>
              </a:spcBef>
              <a:spcAft>
                <a:spcPts val="0"/>
              </a:spcAft>
              <a:buNone/>
            </a:pPr>
            <a:endParaRPr b="0" i="0" u="none" strike="noStrike" cap="none">
              <a:solidFill>
                <a:schemeClr val="dk1"/>
              </a:solidFill>
              <a:latin typeface="Calibri"/>
              <a:ea typeface="Calibri"/>
              <a:cs typeface="Calibri"/>
              <a:sym typeface="Calibri"/>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714375" y="4371975"/>
            <a:ext cx="10850245" cy="1599565"/>
          </a:xfrm>
          <a:prstGeom prst="rect">
            <a:avLst/>
          </a:prstGeom>
          <a:noFill/>
        </p:spPr>
        <p:txBody>
          <a:bodyPr wrap="square" rtlCol="0">
            <a:spAutoFit/>
          </a:bodyPr>
          <a:p>
            <a:pPr algn="l"/>
            <a:r>
              <a:rPr lang="en-US"/>
              <a:t>The dataset's primary goal is to address the challenge of identifying multimodal hate speech in internet memes. Memes, formed by combining images and text, can be harmless or take on a hateful nature depending on the content. The dataset reflects the complexity of this task and emphasizes the importance of multimodal analysis.</a:t>
            </a:r>
            <a:endParaRPr lang="en-US"/>
          </a:p>
          <a:p>
            <a:pPr algn="l"/>
            <a:endParaRPr lang="en-US"/>
          </a:p>
          <a:p>
            <a:pPr algn="l"/>
            <a:r>
              <a:rPr lang="en-US"/>
              <a:t>Hate speech, as defined by the dataset, includes direct or indirect attacks on individuals based on various characteristics such as ethnicity, race, nationality, religion, gender identity, sexual orientation, and more. The dataset follows Facebook's hate speech policy for classification, which involves identifying violent or dehumanizing speech, statements of inferiority, and calls for exclusion or segregation.</a:t>
            </a:r>
            <a:endParaRPr lang="en-US"/>
          </a:p>
        </p:txBody>
      </p:sp>
      <p:sp>
        <p:nvSpPr>
          <p:cNvPr id="3" name="Google Shape;305;p20"/>
          <p:cNvSpPr txBox="1"/>
          <p:nvPr/>
        </p:nvSpPr>
        <p:spPr>
          <a:xfrm>
            <a:off x="769620" y="3978910"/>
            <a:ext cx="3962578"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Dataset Description</a:t>
            </a: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69620" y="519430"/>
            <a:ext cx="3808095" cy="440055"/>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Dataset Components</a:t>
            </a:r>
            <a:endParaRPr lang="en-US" sz="280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4137660"/>
          </a:xfrm>
          <a:prstGeom prst="rect">
            <a:avLst/>
          </a:prstGeom>
          <a:solidFill>
            <a:srgbClr val="FFFFFF">
              <a:alpha val="0"/>
            </a:srgbClr>
          </a:solidFill>
          <a:ln>
            <a:noFill/>
          </a:ln>
        </p:spPr>
        <p:txBody>
          <a:bodyPr spcFirstLastPara="1" wrap="square" lIns="45700" tIns="22850" rIns="45700" bIns="22850" anchor="t" anchorCtr="0">
            <a:spAutoFit/>
          </a:bodyPr>
          <a:lstStyle/>
          <a:p>
            <a:pPr algn="l"/>
            <a:r>
              <a:rPr lang="en-US">
                <a:sym typeface="+mn-ea"/>
              </a:rPr>
              <a:t>Due to the textual and visual nature of memes, the features are expected to include both image data and text data. The design of features can be represented as follows:</a:t>
            </a:r>
            <a:endParaRPr lang="en-US">
              <a:sym typeface="+mn-ea"/>
            </a:endParaRPr>
          </a:p>
          <a:p>
            <a:pPr algn="l"/>
            <a:r>
              <a:rPr lang="en-US">
                <a:sym typeface="+mn-ea"/>
              </a:rPr>
              <a:t>1) Image Features:</a:t>
            </a:r>
            <a:endParaRPr lang="en-US">
              <a:sym typeface="+mn-ea"/>
            </a:endParaRPr>
          </a:p>
          <a:p>
            <a:pPr algn="l"/>
            <a:r>
              <a:rPr lang="en-US">
                <a:sym typeface="+mn-ea"/>
              </a:rPr>
              <a:t>Extracted from the 'img/' directory.</a:t>
            </a:r>
            <a:endParaRPr lang="en-US">
              <a:sym typeface="+mn-ea"/>
            </a:endParaRPr>
          </a:p>
          <a:p>
            <a:pPr algn="l"/>
            <a:r>
              <a:rPr lang="en-US">
                <a:sym typeface="+mn-ea"/>
              </a:rPr>
              <a:t>Image data represented in a structured format compatible with the chosen machine learning model (e.g., image embeddings).</a:t>
            </a:r>
            <a:endParaRPr lang="en-US">
              <a:sym typeface="+mn-ea"/>
            </a:endParaRPr>
          </a:p>
          <a:p>
            <a:pPr algn="l"/>
            <a:r>
              <a:rPr lang="en-US">
                <a:sym typeface="+mn-ea"/>
              </a:rPr>
              <a:t>2) Text Features:</a:t>
            </a:r>
            <a:endParaRPr lang="en-US">
              <a:sym typeface="+mn-ea"/>
            </a:endParaRPr>
          </a:p>
          <a:p>
            <a:pPr algn="l"/>
            <a:r>
              <a:rPr lang="en-US">
                <a:sym typeface="+mn-ea"/>
              </a:rPr>
              <a:t>Extracted from the textual content associated with each meme in the JSON files (train.jsonl, dev.jsonl, test.jsonl).</a:t>
            </a:r>
            <a:endParaRPr lang="en-US">
              <a:sym typeface="+mn-ea"/>
            </a:endParaRPr>
          </a:p>
          <a:p>
            <a:pPr algn="l"/>
            <a:r>
              <a:rPr lang="en-US">
                <a:sym typeface="+mn-ea"/>
              </a:rPr>
              <a:t>Text data preprocessed and converted into a suitable format for analysis (e.g., tokenization, embeddings).</a:t>
            </a:r>
            <a:endParaRPr lang="en-US">
              <a:sym typeface="+mn-ea"/>
            </a:endParaRPr>
          </a:p>
          <a:p>
            <a:pPr algn="l"/>
            <a:r>
              <a:rPr lang="en-US">
                <a:sym typeface="+mn-ea"/>
              </a:rPr>
              <a:t>3) Labels:</a:t>
            </a:r>
            <a:endParaRPr lang="en-US">
              <a:sym typeface="+mn-ea"/>
            </a:endParaRPr>
          </a:p>
          <a:p>
            <a:pPr algn="l"/>
            <a:r>
              <a:rPr lang="en-US">
                <a:sym typeface="+mn-ea"/>
              </a:rPr>
              <a:t>Binary labels indicating whether the meme is classified as hateful or non-hateful, following the defined criteria for hate speech.</a:t>
            </a:r>
            <a:endParaRPr lang="en-US">
              <a:sym typeface="+mn-ea"/>
            </a:endParaRPr>
          </a:p>
          <a:p>
            <a:pPr algn="l"/>
            <a:endParaRPr lang="en-US">
              <a:sym typeface="+mn-ea"/>
            </a:endParaRPr>
          </a:p>
          <a:p>
            <a:pPr algn="l"/>
            <a:r>
              <a:rPr lang="en-US">
                <a:sym typeface="+mn-ea"/>
              </a:rPr>
              <a:t>The jsonl contains its structure as, where the label part won’t be present in test data :</a:t>
            </a:r>
            <a:endParaRPr lang="en-US">
              <a:sym typeface="+mn-ea"/>
            </a:endParaRPr>
          </a:p>
          <a:p>
            <a:pPr algn="l"/>
            <a:endParaRPr lang="en-US">
              <a:sym typeface="+mn-ea"/>
            </a:endParaRPr>
          </a:p>
          <a:p>
            <a:pPr algn="l"/>
            <a:r>
              <a:rPr lang="en-US">
                <a:sym typeface="+mn-ea"/>
              </a:rPr>
              <a:t>"root":{4 items</a:t>
            </a:r>
            <a:endParaRPr lang="en-US">
              <a:sym typeface="+mn-ea"/>
            </a:endParaRPr>
          </a:p>
          <a:p>
            <a:pPr algn="l"/>
            <a:r>
              <a:rPr lang="en-US">
                <a:sym typeface="+mn-ea"/>
              </a:rPr>
              <a:t>"id":int42953</a:t>
            </a:r>
            <a:endParaRPr lang="en-US">
              <a:sym typeface="+mn-ea"/>
            </a:endParaRPr>
          </a:p>
          <a:p>
            <a:pPr algn="l"/>
            <a:r>
              <a:rPr lang="en-US">
                <a:sym typeface="+mn-ea"/>
              </a:rPr>
              <a:t>"img":string"img/42953.png"</a:t>
            </a:r>
            <a:endParaRPr lang="en-US">
              <a:sym typeface="+mn-ea"/>
            </a:endParaRPr>
          </a:p>
          <a:p>
            <a:pPr algn="l"/>
            <a:r>
              <a:rPr lang="en-US">
                <a:sym typeface="+mn-ea"/>
              </a:rPr>
              <a:t>"label":int0</a:t>
            </a:r>
            <a:endParaRPr lang="en-US">
              <a:sym typeface="+mn-ea"/>
            </a:endParaRPr>
          </a:p>
          <a:p>
            <a:pPr algn="l"/>
            <a:r>
              <a:rPr lang="en-US">
                <a:sym typeface="+mn-ea"/>
              </a:rPr>
              <a:t>"text":string"its their character not their color that matters"</a:t>
            </a:r>
            <a:endParaRPr lang="en-US">
              <a:sym typeface="+mn-ea"/>
            </a:endParaRPr>
          </a:p>
          <a:p>
            <a:pPr algn="l"/>
            <a:r>
              <a:rPr lang="en-US">
                <a:sym typeface="+mn-ea"/>
              </a:rPr>
              <a:t>}</a:t>
            </a:r>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065645" cy="440055"/>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Design of Features/Labels with Diagram</a:t>
            </a:r>
            <a:endParaRPr lang="en-US" sz="2800" b="1">
              <a:solidFill>
                <a:srgbClr val="225870"/>
              </a:solidFill>
              <a:latin typeface="Microsoft Yahei"/>
              <a:ea typeface="Microsoft Yahei"/>
              <a:cs typeface="Microsoft Yahei"/>
              <a:sym typeface="Microsoft Yahei"/>
            </a:endParaRPr>
          </a:p>
        </p:txBody>
      </p:sp>
      <p:pic>
        <p:nvPicPr>
          <p:cNvPr id="2" name="Picture 1" descr="Screenshot 2023-11-28 at 4.00.33 AM"/>
          <p:cNvPicPr>
            <a:picLocks noChangeAspect="1"/>
          </p:cNvPicPr>
          <p:nvPr/>
        </p:nvPicPr>
        <p:blipFill>
          <a:blip r:embed="rId2"/>
          <a:stretch>
            <a:fillRect/>
          </a:stretch>
        </p:blipFill>
        <p:spPr>
          <a:xfrm>
            <a:off x="6331585" y="4159885"/>
            <a:ext cx="3072130" cy="2129790"/>
          </a:xfrm>
          <a:prstGeom prst="rect">
            <a:avLst/>
          </a:prstGeom>
        </p:spPr>
      </p:pic>
      <p:pic>
        <p:nvPicPr>
          <p:cNvPr id="4" name="Picture 3" descr="Screenshot 2023-11-28 at 4.01.57 AM"/>
          <p:cNvPicPr>
            <a:picLocks noChangeAspect="1"/>
          </p:cNvPicPr>
          <p:nvPr/>
        </p:nvPicPr>
        <p:blipFill>
          <a:blip r:embed="rId3"/>
          <a:stretch>
            <a:fillRect/>
          </a:stretch>
        </p:blipFill>
        <p:spPr>
          <a:xfrm>
            <a:off x="9575165" y="4115435"/>
            <a:ext cx="1428115" cy="2129790"/>
          </a:xfrm>
          <a:prstGeom prst="rect">
            <a:avLst/>
          </a:prstGeo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259715"/>
          </a:xfrm>
          <a:prstGeom prst="rect">
            <a:avLst/>
          </a:prstGeom>
          <a:solidFill>
            <a:srgbClr val="FFFFFF">
              <a:alpha val="0"/>
            </a:srgbClr>
          </a:solidFill>
          <a:ln>
            <a:noFill/>
          </a:ln>
        </p:spPr>
        <p:txBody>
          <a:bodyPr spcFirstLastPara="1" wrap="square" lIns="45700" tIns="22850" rIns="45700" bIns="22850" anchor="t" anchorCtr="0">
            <a:spAutoFit/>
          </a:bodyPr>
          <a:lstStyle/>
          <a:p>
            <a:pPr algn="l"/>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065645" cy="440055"/>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Design of Features/Labels with Diagram</a:t>
            </a:r>
            <a:endParaRPr lang="en-US" sz="2800" b="1">
              <a:solidFill>
                <a:srgbClr val="225870"/>
              </a:solidFill>
              <a:latin typeface="Microsoft Yahei"/>
              <a:ea typeface="Microsoft Yahei"/>
              <a:cs typeface="Microsoft Yahei"/>
              <a:sym typeface="Microsoft Yahei"/>
            </a:endParaRPr>
          </a:p>
        </p:txBody>
      </p:sp>
      <p:pic>
        <p:nvPicPr>
          <p:cNvPr id="4" name="Picture 3" descr="Screenshot 2023-11-28 at 4.00.33 AM"/>
          <p:cNvPicPr>
            <a:picLocks noChangeAspect="1"/>
          </p:cNvPicPr>
          <p:nvPr/>
        </p:nvPicPr>
        <p:blipFill>
          <a:blip r:embed="rId2"/>
          <a:stretch>
            <a:fillRect/>
          </a:stretch>
        </p:blipFill>
        <p:spPr>
          <a:xfrm>
            <a:off x="802005" y="1143000"/>
            <a:ext cx="3072130" cy="2129790"/>
          </a:xfrm>
          <a:prstGeom prst="rect">
            <a:avLst/>
          </a:prstGeom>
        </p:spPr>
      </p:pic>
      <p:cxnSp>
        <p:nvCxnSpPr>
          <p:cNvPr id="2" name="Google Shape;840;p40"/>
          <p:cNvCxnSpPr/>
          <p:nvPr/>
        </p:nvCxnSpPr>
        <p:spPr>
          <a:xfrm>
            <a:off x="3837940" y="1343025"/>
            <a:ext cx="2027555" cy="0"/>
          </a:xfrm>
          <a:prstGeom prst="straightConnector1">
            <a:avLst/>
          </a:prstGeom>
          <a:noFill/>
          <a:ln w="9525" cap="flat" cmpd="sng">
            <a:solidFill>
              <a:schemeClr val="dk2"/>
            </a:solidFill>
            <a:prstDash val="solid"/>
            <a:round/>
            <a:headEnd type="none" w="med" len="med"/>
            <a:tailEnd type="triangle" w="med" len="med"/>
          </a:ln>
        </p:spPr>
      </p:cxnSp>
      <p:sp>
        <p:nvSpPr>
          <p:cNvPr id="342" name="Google Shape;342;p22"/>
          <p:cNvSpPr/>
          <p:nvPr/>
        </p:nvSpPr>
        <p:spPr>
          <a:xfrm>
            <a:off x="5969635" y="1143000"/>
            <a:ext cx="1838960" cy="50546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700" b="1"/>
              <a:t>label : 0</a:t>
            </a:r>
            <a:endParaRPr sz="1700" b="1"/>
          </a:p>
        </p:txBody>
      </p:sp>
      <p:pic>
        <p:nvPicPr>
          <p:cNvPr id="7" name="Picture 6" descr="imageedit_1_7055364597"/>
          <p:cNvPicPr>
            <a:picLocks noChangeAspect="1"/>
          </p:cNvPicPr>
          <p:nvPr/>
        </p:nvPicPr>
        <p:blipFill>
          <a:blip r:embed="rId3"/>
          <a:stretch>
            <a:fillRect/>
          </a:stretch>
        </p:blipFill>
        <p:spPr>
          <a:xfrm>
            <a:off x="1772285" y="3456305"/>
            <a:ext cx="1838960" cy="2742565"/>
          </a:xfrm>
          <a:prstGeom prst="rect">
            <a:avLst/>
          </a:prstGeom>
        </p:spPr>
      </p:pic>
      <p:sp>
        <p:nvSpPr>
          <p:cNvPr id="8" name="Text Box 7"/>
          <p:cNvSpPr txBox="1"/>
          <p:nvPr/>
        </p:nvSpPr>
        <p:spPr>
          <a:xfrm>
            <a:off x="1704975" y="6362065"/>
            <a:ext cx="2121535" cy="306705"/>
          </a:xfrm>
          <a:prstGeom prst="rect">
            <a:avLst/>
          </a:prstGeom>
          <a:noFill/>
        </p:spPr>
        <p:txBody>
          <a:bodyPr wrap="none" rtlCol="0">
            <a:spAutoFit/>
          </a:bodyPr>
          <a:p>
            <a:r>
              <a:rPr lang="en-US"/>
              <a:t>Intentionally made blurry</a:t>
            </a:r>
            <a:endParaRPr lang="en-US"/>
          </a:p>
        </p:txBody>
      </p:sp>
      <p:cxnSp>
        <p:nvCxnSpPr>
          <p:cNvPr id="9" name="Google Shape;840;p40"/>
          <p:cNvCxnSpPr/>
          <p:nvPr/>
        </p:nvCxnSpPr>
        <p:spPr>
          <a:xfrm>
            <a:off x="3611245" y="4016375"/>
            <a:ext cx="2027555"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342;p22"/>
          <p:cNvSpPr/>
          <p:nvPr/>
        </p:nvSpPr>
        <p:spPr>
          <a:xfrm>
            <a:off x="5742940" y="3816350"/>
            <a:ext cx="1838960" cy="50546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700" b="1"/>
              <a:t>label : 1</a:t>
            </a:r>
            <a:endParaRPr sz="1700" b="1"/>
          </a:p>
        </p:txBody>
      </p:sp>
      <p:sp>
        <p:nvSpPr>
          <p:cNvPr id="11" name="Text Box 10"/>
          <p:cNvSpPr txBox="1"/>
          <p:nvPr/>
        </p:nvSpPr>
        <p:spPr>
          <a:xfrm>
            <a:off x="8773160" y="1061085"/>
            <a:ext cx="2567305" cy="2030095"/>
          </a:xfrm>
          <a:prstGeom prst="rect">
            <a:avLst/>
          </a:prstGeom>
          <a:noFill/>
        </p:spPr>
        <p:txBody>
          <a:bodyPr wrap="square" rtlCol="0">
            <a:spAutoFit/>
          </a:bodyPr>
          <a:p>
            <a:r>
              <a:rPr lang="en-US"/>
              <a:t>The diagram shows how image features are related to the label, similarly the text which is extracted from these image will go throught several steps to detect weather it is considered label 1 or 0, where 1 means hateful or offensive and 0 means non-offensive.</a:t>
            </a:r>
            <a:endParaRPr lang="en-US"/>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05</a:t>
            </a: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304" name="Google Shape;304;p20"/>
          <p:cNvPicPr preferRelativeResize="0"/>
          <p:nvPr/>
        </p:nvPicPr>
        <p:blipFill rotWithShape="1">
          <a:blip r:embed="rId2"/>
          <a:srcRect/>
          <a:stretch>
            <a:fillRect/>
          </a:stretch>
        </p:blipFill>
        <p:spPr>
          <a:xfrm>
            <a:off x="6299200" y="1381366"/>
            <a:ext cx="5024967" cy="3768725"/>
          </a:xfrm>
          <a:prstGeom prst="rect">
            <a:avLst/>
          </a:prstGeom>
          <a:noFill/>
          <a:ln>
            <a:noFill/>
          </a:ln>
        </p:spPr>
      </p:pic>
      <p:sp>
        <p:nvSpPr>
          <p:cNvPr id="305" name="Google Shape;305;p20"/>
          <p:cNvSpPr txBox="1"/>
          <p:nvPr/>
        </p:nvSpPr>
        <p:spPr>
          <a:xfrm>
            <a:off x="1473200" y="3524250"/>
            <a:ext cx="49669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Exploratory data analysis</a:t>
            </a:r>
            <a:endParaRPr lang="en-US" sz="2800" b="1">
              <a:solidFill>
                <a:srgbClr val="225870"/>
              </a:solidFill>
              <a:latin typeface="Microsoft Yahei"/>
              <a:ea typeface="Microsoft Yahei"/>
              <a:cs typeface="Microsoft Yahei"/>
              <a:sym typeface="Microsoft Yahei"/>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259715"/>
          </a:xfrm>
          <a:prstGeom prst="rect">
            <a:avLst/>
          </a:prstGeom>
          <a:solidFill>
            <a:srgbClr val="FFFFFF">
              <a:alpha val="0"/>
            </a:srgbClr>
          </a:solidFill>
          <a:ln>
            <a:noFill/>
          </a:ln>
        </p:spPr>
        <p:txBody>
          <a:bodyPr spcFirstLastPara="1" wrap="square" lIns="45700" tIns="22850" rIns="45700" bIns="22850" anchor="t" anchorCtr="0">
            <a:spAutoFit/>
          </a:bodyPr>
          <a:lstStyle/>
          <a:p>
            <a:pPr algn="l"/>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912100" cy="788670"/>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Exploratory data analysis : Data Visualization</a:t>
            </a:r>
            <a:endParaRPr lang="en-US" sz="2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endParaRPr lang="en-US" sz="2800" b="1">
              <a:solidFill>
                <a:srgbClr val="225870"/>
              </a:solidFill>
              <a:latin typeface="Microsoft Yahei"/>
              <a:ea typeface="Microsoft Yahei"/>
              <a:cs typeface="Microsoft Yahei"/>
              <a:sym typeface="Microsoft Yahei"/>
            </a:endParaRPr>
          </a:p>
        </p:txBody>
      </p:sp>
      <p:sp>
        <p:nvSpPr>
          <p:cNvPr id="5" name="Text Box 4"/>
          <p:cNvSpPr txBox="1"/>
          <p:nvPr/>
        </p:nvSpPr>
        <p:spPr>
          <a:xfrm>
            <a:off x="1004570" y="1188720"/>
            <a:ext cx="6543040" cy="3538220"/>
          </a:xfrm>
          <a:prstGeom prst="rect">
            <a:avLst/>
          </a:prstGeom>
          <a:noFill/>
        </p:spPr>
        <p:txBody>
          <a:bodyPr wrap="none" rtlCol="0">
            <a:spAutoFit/>
          </a:bodyPr>
          <a:p>
            <a:pPr algn="l"/>
            <a:r>
              <a:rPr lang="en-US"/>
              <a:t>Our exploratory data analysis includes :</a:t>
            </a:r>
            <a:endParaRPr lang="en-US"/>
          </a:p>
          <a:p>
            <a:pPr algn="l"/>
            <a:r>
              <a:rPr lang="en-US"/>
              <a:t>1) loading the dataset into dev_data, train_data and test_data.</a:t>
            </a:r>
            <a:endParaRPr lang="en-US"/>
          </a:p>
          <a:p>
            <a:pPr algn="l"/>
            <a:r>
              <a:rPr lang="en-US"/>
              <a:t>2) Getting the info of these dev_data, train_data and test_data.</a:t>
            </a:r>
            <a:endParaRPr lang="en-US"/>
          </a:p>
          <a:p>
            <a:pPr algn="l"/>
            <a:r>
              <a:rPr lang="en-US"/>
              <a:t>3) Getting Description of these variables.</a:t>
            </a:r>
            <a:endParaRPr lang="en-US"/>
          </a:p>
          <a:p>
            <a:pPr algn="l"/>
            <a:r>
              <a:rPr lang="en-US"/>
              <a:t>4) Distribution analysis of labels in train data with repect to target variable “label”.</a:t>
            </a:r>
            <a:endParaRPr lang="en-US"/>
          </a:p>
          <a:p>
            <a:pPr algn="l"/>
            <a:r>
              <a:rPr lang="en-US"/>
              <a:t>5) Finding categorical variables</a:t>
            </a:r>
            <a:endParaRPr lang="en-US"/>
          </a:p>
          <a:p>
            <a:pPr algn="l"/>
            <a:r>
              <a:rPr lang="en-US"/>
              <a:t>6) Plotting a scatter plot of text length vs target variable “label”.</a:t>
            </a:r>
            <a:endParaRPr lang="en-US"/>
          </a:p>
          <a:p>
            <a:pPr algn="l"/>
            <a:r>
              <a:rPr lang="en-US"/>
              <a:t>7) Target Variable Analysis</a:t>
            </a:r>
            <a:endParaRPr lang="en-US"/>
          </a:p>
          <a:p>
            <a:pPr algn="l"/>
            <a:r>
              <a:rPr lang="en-US"/>
              <a:t>8) Text Analysis by Analyze word frequency in the training data</a:t>
            </a:r>
            <a:endParaRPr lang="en-US"/>
          </a:p>
          <a:p>
            <a:pPr algn="l"/>
            <a:r>
              <a:rPr lang="en-US"/>
              <a:t>9) Sentiment Analysis</a:t>
            </a:r>
            <a:endParaRPr lang="en-US"/>
          </a:p>
          <a:p>
            <a:pPr algn="l"/>
            <a:r>
              <a:rPr lang="en-US"/>
              <a:t>10) Text Length Analysis</a:t>
            </a:r>
            <a:endParaRPr lang="en-US"/>
          </a:p>
          <a:p>
            <a:pPr algn="l"/>
            <a:r>
              <a:rPr lang="en-US"/>
              <a:t>11) Outlier detection for train.jsonl</a:t>
            </a:r>
            <a:endParaRPr lang="en-US"/>
          </a:p>
          <a:p>
            <a:pPr algn="l"/>
            <a:r>
              <a:rPr lang="en-US"/>
              <a:t>12 Train data label distribution using pie chart</a:t>
            </a:r>
            <a:endParaRPr lang="en-US"/>
          </a:p>
          <a:p>
            <a:pPr algn="l"/>
            <a:r>
              <a:rPr lang="en-US"/>
              <a:t>13) Test data label distribution using pie chart</a:t>
            </a:r>
            <a:endParaRPr lang="en-US"/>
          </a:p>
          <a:p>
            <a:pPr algn="l"/>
            <a:r>
              <a:rPr lang="en-US"/>
              <a:t>Note : The results of these are displayed in next slide with appropriate plot label</a:t>
            </a:r>
            <a:endParaRPr lang="en-US"/>
          </a:p>
          <a:p>
            <a:pPr algn="l"/>
            <a:r>
              <a:rPr lang="en-US"/>
              <a:t>           matching the description of EDA.</a:t>
            </a:r>
            <a:endParaRPr lang="en-US"/>
          </a:p>
        </p:txBody>
      </p:sp>
      <p:sp>
        <p:nvSpPr>
          <p:cNvPr id="12" name="Text Box 11"/>
          <p:cNvSpPr txBox="1"/>
          <p:nvPr/>
        </p:nvSpPr>
        <p:spPr>
          <a:xfrm>
            <a:off x="8812530" y="120015"/>
            <a:ext cx="2687320" cy="6247130"/>
          </a:xfrm>
          <a:prstGeom prst="rect">
            <a:avLst/>
          </a:prstGeom>
          <a:noFill/>
        </p:spPr>
        <p:txBody>
          <a:bodyPr wrap="square" rtlCol="0">
            <a:spAutoFit/>
          </a:bodyPr>
          <a:p>
            <a:pPr algn="l"/>
            <a:r>
              <a:rPr lang="en-US" sz="1000"/>
              <a:t>Train Data:</a:t>
            </a:r>
            <a:endParaRPr lang="en-US" sz="1000"/>
          </a:p>
          <a:p>
            <a:pPr algn="l"/>
            <a:r>
              <a:rPr lang="en-US" sz="1000"/>
              <a:t>&lt;class 'pandas.core.frame.DataFrame'&gt;</a:t>
            </a:r>
            <a:endParaRPr lang="en-US" sz="1000"/>
          </a:p>
          <a:p>
            <a:pPr algn="l"/>
            <a:r>
              <a:rPr lang="en-US" sz="1000"/>
              <a:t>RangeIndex: 8500 entries, 0 to 8499</a:t>
            </a:r>
            <a:endParaRPr lang="en-US" sz="1000"/>
          </a:p>
          <a:p>
            <a:pPr algn="l"/>
            <a:r>
              <a:rPr lang="en-US" sz="1000"/>
              <a:t>Data columns (total 4 columns):</a:t>
            </a:r>
            <a:endParaRPr lang="en-US" sz="1000"/>
          </a:p>
          <a:p>
            <a:pPr algn="l"/>
            <a:r>
              <a:rPr lang="en-US" sz="1000"/>
              <a:t> #   Column  Non-Null Count  Dtype </a:t>
            </a:r>
            <a:endParaRPr lang="en-US" sz="1000"/>
          </a:p>
          <a:p>
            <a:pPr algn="l"/>
            <a:r>
              <a:rPr lang="en-US" sz="1000"/>
              <a:t>---  ------  --------------  ----- </a:t>
            </a:r>
            <a:endParaRPr lang="en-US" sz="1000"/>
          </a:p>
          <a:p>
            <a:pPr algn="l"/>
            <a:r>
              <a:rPr lang="en-US" sz="1000"/>
              <a:t> 0   id      8500 non-null   int64 </a:t>
            </a:r>
            <a:endParaRPr lang="en-US" sz="1000"/>
          </a:p>
          <a:p>
            <a:pPr algn="l"/>
            <a:r>
              <a:rPr lang="en-US" sz="1000"/>
              <a:t> 1   img     8500 non-null   object</a:t>
            </a:r>
            <a:endParaRPr lang="en-US" sz="1000"/>
          </a:p>
          <a:p>
            <a:pPr algn="l"/>
            <a:r>
              <a:rPr lang="en-US" sz="1000"/>
              <a:t> 2   label   8500 non-null   int64 </a:t>
            </a:r>
            <a:endParaRPr lang="en-US" sz="1000"/>
          </a:p>
          <a:p>
            <a:pPr algn="l"/>
            <a:r>
              <a:rPr lang="en-US" sz="1000"/>
              <a:t> 3   text    8500 non-null   object</a:t>
            </a:r>
            <a:endParaRPr lang="en-US" sz="1000"/>
          </a:p>
          <a:p>
            <a:pPr algn="l"/>
            <a:r>
              <a:rPr lang="en-US" sz="1000"/>
              <a:t>dtypes: int64(2), object(2)</a:t>
            </a:r>
            <a:endParaRPr lang="en-US" sz="1000"/>
          </a:p>
          <a:p>
            <a:pPr algn="l"/>
            <a:r>
              <a:rPr lang="en-US" sz="1000"/>
              <a:t>memory usage: 265.8+ KB</a:t>
            </a:r>
            <a:endParaRPr lang="en-US" sz="1000"/>
          </a:p>
          <a:p>
            <a:pPr algn="l"/>
            <a:r>
              <a:rPr lang="en-US" sz="1000"/>
              <a:t>None</a:t>
            </a:r>
            <a:endParaRPr lang="en-US" sz="1000"/>
          </a:p>
          <a:p>
            <a:pPr algn="l"/>
            <a:r>
              <a:rPr lang="en-US" sz="1000"/>
              <a:t>Dev Data:</a:t>
            </a:r>
            <a:endParaRPr lang="en-US" sz="1000"/>
          </a:p>
          <a:p>
            <a:pPr algn="l"/>
            <a:r>
              <a:rPr lang="en-US" sz="1000"/>
              <a:t>&lt;class 'pandas.core.frame.DataFrame'&gt;</a:t>
            </a:r>
            <a:endParaRPr lang="en-US" sz="1000"/>
          </a:p>
          <a:p>
            <a:pPr algn="l"/>
            <a:r>
              <a:rPr lang="en-US" sz="1000"/>
              <a:t>Int64Index: 1040 entries, 0 to 539</a:t>
            </a:r>
            <a:endParaRPr lang="en-US" sz="1000"/>
          </a:p>
          <a:p>
            <a:pPr algn="l"/>
            <a:r>
              <a:rPr lang="en-US" sz="1000"/>
              <a:t>Data columns (total 4 columns):</a:t>
            </a:r>
            <a:endParaRPr lang="en-US" sz="1000"/>
          </a:p>
          <a:p>
            <a:pPr algn="l"/>
            <a:r>
              <a:rPr lang="en-US" sz="1000"/>
              <a:t> #   Column  Non-Null Count  Dtype </a:t>
            </a:r>
            <a:endParaRPr lang="en-US" sz="1000"/>
          </a:p>
          <a:p>
            <a:pPr algn="l"/>
            <a:r>
              <a:rPr lang="en-US" sz="1000"/>
              <a:t>---  ------  --------------  ----- </a:t>
            </a:r>
            <a:endParaRPr lang="en-US" sz="1000"/>
          </a:p>
          <a:p>
            <a:pPr algn="l"/>
            <a:r>
              <a:rPr lang="en-US" sz="1000"/>
              <a:t> 0   id      1040 non-null   int64 </a:t>
            </a:r>
            <a:endParaRPr lang="en-US" sz="1000"/>
          </a:p>
          <a:p>
            <a:pPr algn="l"/>
            <a:r>
              <a:rPr lang="en-US" sz="1000"/>
              <a:t> 1   img     1040 non-null   object</a:t>
            </a:r>
            <a:endParaRPr lang="en-US" sz="1000"/>
          </a:p>
          <a:p>
            <a:pPr algn="l"/>
            <a:r>
              <a:rPr lang="en-US" sz="1000"/>
              <a:t> 2   label   1040 non-null   int64 </a:t>
            </a:r>
            <a:endParaRPr lang="en-US" sz="1000"/>
          </a:p>
          <a:p>
            <a:pPr algn="l"/>
            <a:r>
              <a:rPr lang="en-US" sz="1000"/>
              <a:t> 3   text    1040 non-null   object</a:t>
            </a:r>
            <a:endParaRPr lang="en-US" sz="1000"/>
          </a:p>
          <a:p>
            <a:pPr algn="l"/>
            <a:r>
              <a:rPr lang="en-US" sz="1000"/>
              <a:t>dtypes: int64(2), object(2)</a:t>
            </a:r>
            <a:endParaRPr lang="en-US" sz="1000"/>
          </a:p>
          <a:p>
            <a:pPr algn="l"/>
            <a:r>
              <a:rPr lang="en-US" sz="1000"/>
              <a:t>memory usage: 40.6+ KB</a:t>
            </a:r>
            <a:endParaRPr lang="en-US" sz="1000"/>
          </a:p>
          <a:p>
            <a:pPr algn="l"/>
            <a:r>
              <a:rPr lang="en-US" sz="1000"/>
              <a:t>None</a:t>
            </a:r>
            <a:endParaRPr lang="en-US" sz="1000"/>
          </a:p>
          <a:p>
            <a:pPr algn="l"/>
            <a:endParaRPr lang="en-US" sz="1000"/>
          </a:p>
          <a:p>
            <a:pPr algn="l"/>
            <a:r>
              <a:rPr lang="en-US" sz="1000"/>
              <a:t>Test Data:</a:t>
            </a:r>
            <a:endParaRPr lang="en-US" sz="1000"/>
          </a:p>
          <a:p>
            <a:pPr algn="l"/>
            <a:r>
              <a:rPr lang="en-US" sz="1000"/>
              <a:t>&lt;class 'pandas.core.frame.DataFrame'&gt;</a:t>
            </a:r>
            <a:endParaRPr lang="en-US" sz="1000"/>
          </a:p>
          <a:p>
            <a:pPr algn="l"/>
            <a:r>
              <a:rPr lang="en-US" sz="1000"/>
              <a:t>Int64Index: 3000 entries, 0 to 1999</a:t>
            </a:r>
            <a:endParaRPr lang="en-US" sz="1000"/>
          </a:p>
          <a:p>
            <a:pPr algn="l"/>
            <a:r>
              <a:rPr lang="en-US" sz="1000"/>
              <a:t>Data columns (total 4 columns):</a:t>
            </a:r>
            <a:endParaRPr lang="en-US" sz="1000"/>
          </a:p>
          <a:p>
            <a:pPr algn="l"/>
            <a:r>
              <a:rPr lang="en-US" sz="1000"/>
              <a:t> #   Column  Non-Null Count  Dtype </a:t>
            </a:r>
            <a:endParaRPr lang="en-US" sz="1000"/>
          </a:p>
          <a:p>
            <a:pPr algn="l"/>
            <a:r>
              <a:rPr lang="en-US" sz="1000"/>
              <a:t>---  ------  --------------  ----- </a:t>
            </a:r>
            <a:endParaRPr lang="en-US" sz="1000"/>
          </a:p>
          <a:p>
            <a:pPr algn="l"/>
            <a:r>
              <a:rPr lang="en-US" sz="1000"/>
              <a:t> 0   id      3000 non-null   int64 </a:t>
            </a:r>
            <a:endParaRPr lang="en-US" sz="1000"/>
          </a:p>
          <a:p>
            <a:pPr algn="l"/>
            <a:r>
              <a:rPr lang="en-US" sz="1000"/>
              <a:t> 1   img     3000 non-null   object</a:t>
            </a:r>
            <a:endParaRPr lang="en-US" sz="1000"/>
          </a:p>
          <a:p>
            <a:pPr algn="l"/>
            <a:r>
              <a:rPr lang="en-US" sz="1000"/>
              <a:t> 2   label   3000 non-null   int64 </a:t>
            </a:r>
            <a:endParaRPr lang="en-US" sz="1000"/>
          </a:p>
          <a:p>
            <a:pPr algn="l"/>
            <a:r>
              <a:rPr lang="en-US" sz="1000"/>
              <a:t> 3   text    3000 non-null   object</a:t>
            </a:r>
            <a:endParaRPr lang="en-US" sz="1000"/>
          </a:p>
          <a:p>
            <a:pPr algn="l"/>
            <a:r>
              <a:rPr lang="en-US" sz="1000"/>
              <a:t>dtypes: int64(2), object(2)</a:t>
            </a:r>
            <a:endParaRPr lang="en-US" sz="1000"/>
          </a:p>
          <a:p>
            <a:pPr algn="l"/>
            <a:r>
              <a:rPr lang="en-US" sz="1000"/>
              <a:t>memory usage: 117.2+ KB</a:t>
            </a:r>
            <a:endParaRPr lang="en-US" sz="1000"/>
          </a:p>
          <a:p>
            <a:pPr algn="l"/>
            <a:r>
              <a:rPr lang="en-US" sz="1000"/>
              <a:t>None</a:t>
            </a:r>
            <a:endParaRPr lang="en-US" sz="1000"/>
          </a:p>
        </p:txBody>
      </p:sp>
      <p:sp>
        <p:nvSpPr>
          <p:cNvPr id="13" name="Text Box 12"/>
          <p:cNvSpPr txBox="1"/>
          <p:nvPr/>
        </p:nvSpPr>
        <p:spPr>
          <a:xfrm>
            <a:off x="9523095" y="6438900"/>
            <a:ext cx="281940" cy="306705"/>
          </a:xfrm>
          <a:prstGeom prst="rect">
            <a:avLst/>
          </a:prstGeom>
          <a:noFill/>
        </p:spPr>
        <p:txBody>
          <a:bodyPr wrap="none" rtlCol="0">
            <a:spAutoFit/>
          </a:bodyPr>
          <a:p>
            <a:r>
              <a:rPr lang="en-US"/>
              <a:t>2</a:t>
            </a:r>
            <a:endParaRPr lang="en-US"/>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259715"/>
          </a:xfrm>
          <a:prstGeom prst="rect">
            <a:avLst/>
          </a:prstGeom>
          <a:solidFill>
            <a:srgbClr val="FFFFFF">
              <a:alpha val="0"/>
            </a:srgbClr>
          </a:solidFill>
          <a:ln>
            <a:noFill/>
          </a:ln>
        </p:spPr>
        <p:txBody>
          <a:bodyPr spcFirstLastPara="1" wrap="square" lIns="45700" tIns="22850" rIns="45700" bIns="22850" anchor="t" anchorCtr="0">
            <a:spAutoFit/>
          </a:bodyPr>
          <a:lstStyle/>
          <a:p>
            <a:pPr algn="l"/>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912100" cy="788670"/>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Exploratory data analysis : </a:t>
            </a:r>
            <a:r>
              <a:rPr lang="en-US" sz="2800" b="1">
                <a:solidFill>
                  <a:srgbClr val="225870"/>
                </a:solidFill>
                <a:latin typeface="Microsoft Yahei"/>
                <a:ea typeface="Microsoft Yahei"/>
                <a:cs typeface="Microsoft Yahei"/>
                <a:sym typeface="Microsoft Yahei"/>
              </a:rPr>
              <a:t>Data Visualization</a:t>
            </a:r>
            <a:endParaRPr lang="en-US" sz="2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endParaRPr lang="en-US" sz="2800" b="1">
              <a:solidFill>
                <a:srgbClr val="225870"/>
              </a:solidFill>
              <a:latin typeface="Microsoft Yahei"/>
              <a:ea typeface="Microsoft Yahei"/>
              <a:cs typeface="Microsoft Yahei"/>
              <a:sym typeface="Microsoft Yahei"/>
            </a:endParaRPr>
          </a:p>
        </p:txBody>
      </p:sp>
      <p:sp>
        <p:nvSpPr>
          <p:cNvPr id="13" name="Text Box 12"/>
          <p:cNvSpPr txBox="1"/>
          <p:nvPr/>
        </p:nvSpPr>
        <p:spPr>
          <a:xfrm>
            <a:off x="9523095" y="6438900"/>
            <a:ext cx="281940" cy="306705"/>
          </a:xfrm>
          <a:prstGeom prst="rect">
            <a:avLst/>
          </a:prstGeom>
          <a:noFill/>
        </p:spPr>
        <p:txBody>
          <a:bodyPr wrap="none" rtlCol="0">
            <a:spAutoFit/>
          </a:bodyPr>
          <a:p>
            <a:r>
              <a:rPr lang="en-US"/>
              <a:t>2</a:t>
            </a:r>
            <a:endParaRPr lang="en-US"/>
          </a:p>
        </p:txBody>
      </p:sp>
      <p:grpSp>
        <p:nvGrpSpPr>
          <p:cNvPr id="9" name="Group 8"/>
          <p:cNvGrpSpPr/>
          <p:nvPr/>
        </p:nvGrpSpPr>
        <p:grpSpPr>
          <a:xfrm>
            <a:off x="422275" y="1121410"/>
            <a:ext cx="10828655" cy="5686425"/>
            <a:chOff x="665" y="1766"/>
            <a:chExt cx="17053" cy="8955"/>
          </a:xfrm>
        </p:grpSpPr>
        <p:pic>
          <p:nvPicPr>
            <p:cNvPr id="1" name="Picture 0" descr="Screenshot 2023-11-28 at 7.50.10 AM"/>
            <p:cNvPicPr>
              <a:picLocks noChangeAspect="1"/>
            </p:cNvPicPr>
            <p:nvPr/>
          </p:nvPicPr>
          <p:blipFill>
            <a:blip r:embed="rId2"/>
            <a:stretch>
              <a:fillRect/>
            </a:stretch>
          </p:blipFill>
          <p:spPr>
            <a:xfrm>
              <a:off x="943" y="1782"/>
              <a:ext cx="5413" cy="4293"/>
            </a:xfrm>
            <a:prstGeom prst="rect">
              <a:avLst/>
            </a:prstGeom>
          </p:spPr>
        </p:pic>
        <p:pic>
          <p:nvPicPr>
            <p:cNvPr id="2" name="Picture 1" descr="Screenshot 2023-11-28 at 7.50.15 AM"/>
            <p:cNvPicPr>
              <a:picLocks noChangeAspect="1"/>
            </p:cNvPicPr>
            <p:nvPr/>
          </p:nvPicPr>
          <p:blipFill>
            <a:blip r:embed="rId3"/>
            <a:stretch>
              <a:fillRect/>
            </a:stretch>
          </p:blipFill>
          <p:spPr>
            <a:xfrm>
              <a:off x="12305" y="1782"/>
              <a:ext cx="5413" cy="4293"/>
            </a:xfrm>
            <a:prstGeom prst="rect">
              <a:avLst/>
            </a:prstGeom>
          </p:spPr>
        </p:pic>
        <p:pic>
          <p:nvPicPr>
            <p:cNvPr id="4" name="Picture 3" descr="Screenshot 2023-11-28 at 7.50.30 AM"/>
            <p:cNvPicPr>
              <a:picLocks noChangeAspect="1"/>
            </p:cNvPicPr>
            <p:nvPr/>
          </p:nvPicPr>
          <p:blipFill>
            <a:blip r:embed="rId4"/>
            <a:stretch>
              <a:fillRect/>
            </a:stretch>
          </p:blipFill>
          <p:spPr>
            <a:xfrm>
              <a:off x="665" y="7189"/>
              <a:ext cx="7519" cy="1483"/>
            </a:xfrm>
            <a:prstGeom prst="rect">
              <a:avLst/>
            </a:prstGeom>
          </p:spPr>
        </p:pic>
        <p:pic>
          <p:nvPicPr>
            <p:cNvPr id="7" name="Picture 6" descr="Screenshot 2023-11-28 at 7.50.36 AM"/>
            <p:cNvPicPr>
              <a:picLocks noChangeAspect="1"/>
            </p:cNvPicPr>
            <p:nvPr/>
          </p:nvPicPr>
          <p:blipFill>
            <a:blip r:embed="rId5"/>
            <a:stretch>
              <a:fillRect/>
            </a:stretch>
          </p:blipFill>
          <p:spPr>
            <a:xfrm>
              <a:off x="6558" y="1766"/>
              <a:ext cx="5423" cy="4209"/>
            </a:xfrm>
            <a:prstGeom prst="rect">
              <a:avLst/>
            </a:prstGeom>
          </p:spPr>
        </p:pic>
        <p:pic>
          <p:nvPicPr>
            <p:cNvPr id="8" name="Picture 7" descr="Screenshot 2023-11-28 at 7.50.51 AM"/>
            <p:cNvPicPr>
              <a:picLocks noChangeAspect="1"/>
            </p:cNvPicPr>
            <p:nvPr/>
          </p:nvPicPr>
          <p:blipFill>
            <a:blip r:embed="rId6"/>
            <a:stretch>
              <a:fillRect/>
            </a:stretch>
          </p:blipFill>
          <p:spPr>
            <a:xfrm>
              <a:off x="10210" y="6075"/>
              <a:ext cx="7508" cy="4646"/>
            </a:xfrm>
            <a:prstGeom prst="rect">
              <a:avLst/>
            </a:prstGeom>
          </p:spPr>
        </p:pic>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259715"/>
          </a:xfrm>
          <a:prstGeom prst="rect">
            <a:avLst/>
          </a:prstGeom>
          <a:solidFill>
            <a:srgbClr val="FFFFFF">
              <a:alpha val="0"/>
            </a:srgbClr>
          </a:solidFill>
          <a:ln>
            <a:noFill/>
          </a:ln>
        </p:spPr>
        <p:txBody>
          <a:bodyPr spcFirstLastPara="1" wrap="square" lIns="45700" tIns="22850" rIns="45700" bIns="22850" anchor="t" anchorCtr="0">
            <a:spAutoFit/>
          </a:bodyPr>
          <a:lstStyle/>
          <a:p>
            <a:pPr algn="l"/>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912100" cy="440055"/>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Exploratory data analysis : Data Visualization</a:t>
            </a:r>
            <a:endParaRPr lang="en-US" sz="2800" b="1">
              <a:solidFill>
                <a:srgbClr val="225870"/>
              </a:solidFill>
              <a:latin typeface="Microsoft Yahei"/>
              <a:ea typeface="Microsoft Yahei"/>
              <a:cs typeface="Microsoft Yahei"/>
              <a:sym typeface="Microsoft Yahei"/>
            </a:endParaRPr>
          </a:p>
        </p:txBody>
      </p:sp>
      <p:sp>
        <p:nvSpPr>
          <p:cNvPr id="13" name="Text Box 12"/>
          <p:cNvSpPr txBox="1"/>
          <p:nvPr/>
        </p:nvSpPr>
        <p:spPr>
          <a:xfrm>
            <a:off x="9523095" y="6438900"/>
            <a:ext cx="281940" cy="306705"/>
          </a:xfrm>
          <a:prstGeom prst="rect">
            <a:avLst/>
          </a:prstGeom>
          <a:noFill/>
        </p:spPr>
        <p:txBody>
          <a:bodyPr wrap="none" rtlCol="0">
            <a:spAutoFit/>
          </a:bodyPr>
          <a:p>
            <a:r>
              <a:rPr lang="en-US"/>
              <a:t>2</a:t>
            </a:r>
            <a:endParaRPr lang="en-US"/>
          </a:p>
        </p:txBody>
      </p:sp>
      <p:grpSp>
        <p:nvGrpSpPr>
          <p:cNvPr id="15" name="Group 14"/>
          <p:cNvGrpSpPr/>
          <p:nvPr/>
        </p:nvGrpSpPr>
        <p:grpSpPr>
          <a:xfrm>
            <a:off x="394970" y="914400"/>
            <a:ext cx="11219180" cy="5741035"/>
            <a:chOff x="-2954" y="3484"/>
            <a:chExt cx="17668" cy="9041"/>
          </a:xfrm>
        </p:grpSpPr>
        <p:pic>
          <p:nvPicPr>
            <p:cNvPr id="5" name="Picture 4" descr="Screenshot 2023-11-28 at 7.50.59 AM"/>
            <p:cNvPicPr>
              <a:picLocks noChangeAspect="1"/>
            </p:cNvPicPr>
            <p:nvPr/>
          </p:nvPicPr>
          <p:blipFill>
            <a:blip r:embed="rId2"/>
            <a:stretch>
              <a:fillRect/>
            </a:stretch>
          </p:blipFill>
          <p:spPr>
            <a:xfrm>
              <a:off x="6370" y="7759"/>
              <a:ext cx="7420" cy="4766"/>
            </a:xfrm>
            <a:prstGeom prst="rect">
              <a:avLst/>
            </a:prstGeom>
          </p:spPr>
        </p:pic>
        <p:pic>
          <p:nvPicPr>
            <p:cNvPr id="10" name="Picture 9" descr="Screenshot 2023-11-28 at 7.51.06 AM"/>
            <p:cNvPicPr>
              <a:picLocks noChangeAspect="1"/>
            </p:cNvPicPr>
            <p:nvPr/>
          </p:nvPicPr>
          <p:blipFill>
            <a:blip r:embed="rId3"/>
            <a:stretch>
              <a:fillRect/>
            </a:stretch>
          </p:blipFill>
          <p:spPr>
            <a:xfrm>
              <a:off x="-2954" y="7619"/>
              <a:ext cx="7420" cy="4766"/>
            </a:xfrm>
            <a:prstGeom prst="rect">
              <a:avLst/>
            </a:prstGeom>
          </p:spPr>
        </p:pic>
        <p:pic>
          <p:nvPicPr>
            <p:cNvPr id="11" name="Picture 10" descr="Screenshot 2023-11-28 at 7.51.15 AM"/>
            <p:cNvPicPr>
              <a:picLocks noChangeAspect="1"/>
            </p:cNvPicPr>
            <p:nvPr/>
          </p:nvPicPr>
          <p:blipFill>
            <a:blip r:embed="rId4"/>
            <a:stretch>
              <a:fillRect/>
            </a:stretch>
          </p:blipFill>
          <p:spPr>
            <a:xfrm>
              <a:off x="-2339" y="3555"/>
              <a:ext cx="6427" cy="4316"/>
            </a:xfrm>
            <a:prstGeom prst="rect">
              <a:avLst/>
            </a:prstGeom>
          </p:spPr>
        </p:pic>
        <p:pic>
          <p:nvPicPr>
            <p:cNvPr id="12" name="Picture 11" descr="Screenshot 2023-11-28 at 7.51.26 AM"/>
            <p:cNvPicPr>
              <a:picLocks noChangeAspect="1"/>
            </p:cNvPicPr>
            <p:nvPr/>
          </p:nvPicPr>
          <p:blipFill>
            <a:blip r:embed="rId5"/>
            <a:stretch>
              <a:fillRect/>
            </a:stretch>
          </p:blipFill>
          <p:spPr>
            <a:xfrm>
              <a:off x="6370" y="3484"/>
              <a:ext cx="3957" cy="3906"/>
            </a:xfrm>
            <a:prstGeom prst="rect">
              <a:avLst/>
            </a:prstGeom>
          </p:spPr>
        </p:pic>
        <p:pic>
          <p:nvPicPr>
            <p:cNvPr id="14" name="Picture 13" descr="Screenshot 2023-11-28 at 7.51.33 AM"/>
            <p:cNvPicPr>
              <a:picLocks noChangeAspect="1"/>
            </p:cNvPicPr>
            <p:nvPr/>
          </p:nvPicPr>
          <p:blipFill>
            <a:blip r:embed="rId6"/>
            <a:stretch>
              <a:fillRect/>
            </a:stretch>
          </p:blipFill>
          <p:spPr>
            <a:xfrm>
              <a:off x="10757" y="3484"/>
              <a:ext cx="3957" cy="3906"/>
            </a:xfrm>
            <a:prstGeom prst="rect">
              <a:avLst/>
            </a:prstGeom>
          </p:spPr>
        </p:pic>
      </p:gr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01" name="Google Shape;301;p20"/>
          <p:cNvSpPr txBox="1"/>
          <p:nvPr/>
        </p:nvSpPr>
        <p:spPr>
          <a:xfrm>
            <a:off x="138430" y="733425"/>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5" name="Google Shape;305;p20"/>
          <p:cNvSpPr txBox="1"/>
          <p:nvPr/>
        </p:nvSpPr>
        <p:spPr>
          <a:xfrm>
            <a:off x="769620" y="959485"/>
            <a:ext cx="11058525" cy="259715"/>
          </a:xfrm>
          <a:prstGeom prst="rect">
            <a:avLst/>
          </a:prstGeom>
          <a:solidFill>
            <a:srgbClr val="FFFFFF">
              <a:alpha val="0"/>
            </a:srgbClr>
          </a:solidFill>
          <a:ln>
            <a:noFill/>
          </a:ln>
        </p:spPr>
        <p:txBody>
          <a:bodyPr spcFirstLastPara="1" wrap="square" lIns="45700" tIns="22850" rIns="45700" bIns="22850" anchor="t" anchorCtr="0">
            <a:spAutoFit/>
          </a:bodyPr>
          <a:lstStyle/>
          <a:p>
            <a:pPr algn="l"/>
            <a:endParaRPr lang="en-US">
              <a:sym typeface="+mn-ea"/>
            </a:endParaRPr>
          </a:p>
        </p:txBody>
      </p:sp>
      <p:sp>
        <p:nvSpPr>
          <p:cNvPr id="306" name="Google Shape;306;p2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305;p20"/>
          <p:cNvSpPr txBox="1"/>
          <p:nvPr/>
        </p:nvSpPr>
        <p:spPr>
          <a:xfrm>
            <a:off x="769620" y="3978910"/>
            <a:ext cx="3962578" cy="18097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 name="Text Box 5"/>
          <p:cNvSpPr txBox="1"/>
          <p:nvPr/>
        </p:nvSpPr>
        <p:spPr>
          <a:xfrm>
            <a:off x="742315" y="519430"/>
            <a:ext cx="7223125" cy="440055"/>
          </a:xfrm>
          <a:prstGeom prst="rect">
            <a:avLst/>
          </a:prstGeom>
          <a:noFill/>
        </p:spPr>
        <p:txBody>
          <a:bodyPr wrap="none" rtlCol="0" anchor="t">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Exploratory data analysis : Preprocessing</a:t>
            </a:r>
            <a:endParaRPr lang="en-US" sz="2800" b="1">
              <a:solidFill>
                <a:srgbClr val="225870"/>
              </a:solidFill>
              <a:latin typeface="Microsoft Yahei"/>
              <a:ea typeface="Microsoft Yahei"/>
              <a:cs typeface="Microsoft Yahei"/>
              <a:sym typeface="Microsoft Yahei"/>
            </a:endParaRPr>
          </a:p>
        </p:txBody>
      </p:sp>
      <p:sp>
        <p:nvSpPr>
          <p:cNvPr id="5" name="Text Box 4"/>
          <p:cNvSpPr txBox="1"/>
          <p:nvPr/>
        </p:nvSpPr>
        <p:spPr>
          <a:xfrm>
            <a:off x="843915" y="1073150"/>
            <a:ext cx="9152890" cy="1599565"/>
          </a:xfrm>
          <a:prstGeom prst="rect">
            <a:avLst/>
          </a:prstGeom>
          <a:noFill/>
        </p:spPr>
        <p:txBody>
          <a:bodyPr wrap="square" rtlCol="0">
            <a:spAutoFit/>
          </a:bodyPr>
          <a:p>
            <a:pPr algn="l"/>
            <a:r>
              <a:rPr lang="en-US"/>
              <a:t>1) Checked for missing values in the dataset, using : isnull().sum(), where all the values are of 0 value, which indicates that there are no missing values in our dataaset.</a:t>
            </a:r>
            <a:br>
              <a:rPr lang="en-US"/>
            </a:br>
            <a:r>
              <a:rPr lang="en-US"/>
              <a:t>2) We have split our test.jsonl to test_seen.jsonl and test_unseen.jsonl, and dev.jsonl to dev_seen.jsonl and dev_unseen.jsonl, for better training and testing of our models, which will be covered in future slides.</a:t>
            </a:r>
            <a:br>
              <a:rPr lang="en-US"/>
            </a:br>
            <a:r>
              <a:rPr lang="en-US"/>
              <a:t>3) We have used different Natural Language Processing techniques for deadling the pre-processing of data. Our data text has been generated by OCR which is Optical Character Recognition technique, where the output might not be a clean text, so processing it would be necessary for better result.</a:t>
            </a:r>
            <a:endParaRPr lang="en-US"/>
          </a:p>
        </p:txBody>
      </p:sp>
      <p:sp>
        <p:nvSpPr>
          <p:cNvPr id="2" name="Text Box 1"/>
          <p:cNvSpPr txBox="1"/>
          <p:nvPr/>
        </p:nvSpPr>
        <p:spPr>
          <a:xfrm>
            <a:off x="930910" y="2786380"/>
            <a:ext cx="5041265" cy="3784600"/>
          </a:xfrm>
          <a:prstGeom prst="rect">
            <a:avLst/>
          </a:prstGeom>
          <a:noFill/>
        </p:spPr>
        <p:txBody>
          <a:bodyPr wrap="none" rtlCol="0">
            <a:spAutoFit/>
          </a:bodyPr>
          <a:p>
            <a:pPr algn="l"/>
            <a:r>
              <a:rPr lang="en-US" sz="1200"/>
              <a:t>def clean_text(text):</a:t>
            </a:r>
            <a:endParaRPr lang="en-US" sz="1200"/>
          </a:p>
          <a:p>
            <a:pPr algn="l"/>
            <a:r>
              <a:rPr lang="en-US" sz="1200"/>
              <a:t>    # Convert to lowercase</a:t>
            </a:r>
            <a:endParaRPr lang="en-US" sz="1200"/>
          </a:p>
          <a:p>
            <a:pPr algn="l"/>
            <a:r>
              <a:rPr lang="en-US" sz="1200"/>
              <a:t>    text = text.lower()</a:t>
            </a:r>
            <a:endParaRPr lang="en-US" sz="1200"/>
          </a:p>
          <a:p>
            <a:pPr algn="l"/>
            <a:r>
              <a:rPr lang="en-US" sz="1200"/>
              <a:t>    # Remove HTML tags and URLs</a:t>
            </a:r>
            <a:endParaRPr lang="en-US" sz="1200"/>
          </a:p>
          <a:p>
            <a:pPr algn="l"/>
            <a:r>
              <a:rPr lang="en-US" sz="1200"/>
              <a:t>    soup = BeautifulSoup(text, 'html.parser')</a:t>
            </a:r>
            <a:endParaRPr lang="en-US" sz="1200"/>
          </a:p>
          <a:p>
            <a:pPr algn="l"/>
            <a:r>
              <a:rPr lang="en-US" sz="1200"/>
              <a:t>    text = soup.get_text()</a:t>
            </a:r>
            <a:endParaRPr lang="en-US" sz="1200"/>
          </a:p>
          <a:p>
            <a:pPr algn="l"/>
            <a:r>
              <a:rPr lang="en-US" sz="1200"/>
              <a:t>    text = re.sub(r'http\S+|www\S+|https\S+', '', text, flags=re.MULTILINE)</a:t>
            </a:r>
            <a:endParaRPr lang="en-US" sz="1200"/>
          </a:p>
          <a:p>
            <a:pPr algn="l"/>
            <a:r>
              <a:rPr lang="en-US" sz="1200"/>
              <a:t>    # Remove non-alphabetic characters</a:t>
            </a:r>
            <a:endParaRPr lang="en-US" sz="1200"/>
          </a:p>
          <a:p>
            <a:pPr algn="l"/>
            <a:r>
              <a:rPr lang="en-US" sz="1200"/>
              <a:t>    text = re.sub(r'[^a-zA-Z\s]', '', text)</a:t>
            </a:r>
            <a:endParaRPr lang="en-US" sz="1200"/>
          </a:p>
          <a:p>
            <a:pPr algn="l"/>
            <a:r>
              <a:rPr lang="en-US" sz="1200"/>
              <a:t>    # Tokenization</a:t>
            </a:r>
            <a:endParaRPr lang="en-US" sz="1200"/>
          </a:p>
          <a:p>
            <a:pPr algn="l"/>
            <a:r>
              <a:rPr lang="en-US" sz="1200"/>
              <a:t>    tokens = word_tokenize(text)</a:t>
            </a:r>
            <a:endParaRPr lang="en-US" sz="1200"/>
          </a:p>
          <a:p>
            <a:pPr algn="l"/>
            <a:r>
              <a:rPr lang="en-US" sz="1200"/>
              <a:t>    # Remove stopwords</a:t>
            </a:r>
            <a:endParaRPr lang="en-US" sz="1200"/>
          </a:p>
          <a:p>
            <a:pPr algn="l"/>
            <a:r>
              <a:rPr lang="en-US" sz="1200"/>
              <a:t>    stop_words = set(stopwords.words('english'))</a:t>
            </a:r>
            <a:endParaRPr lang="en-US" sz="1200"/>
          </a:p>
          <a:p>
            <a:pPr algn="l"/>
            <a:r>
              <a:rPr lang="en-US" sz="1200"/>
              <a:t>    tokens = [word for word in tokens if word not in stop_words]</a:t>
            </a:r>
            <a:endParaRPr lang="en-US" sz="1200"/>
          </a:p>
          <a:p>
            <a:pPr algn="l"/>
            <a:r>
              <a:rPr lang="en-US" sz="1200"/>
              <a:t>    # Lemmatization</a:t>
            </a:r>
            <a:endParaRPr lang="en-US" sz="1200"/>
          </a:p>
          <a:p>
            <a:pPr algn="l"/>
            <a:r>
              <a:rPr lang="en-US" sz="1200"/>
              <a:t>    lemmatizer = WordNetLemmatizer()</a:t>
            </a:r>
            <a:endParaRPr lang="en-US" sz="1200"/>
          </a:p>
          <a:p>
            <a:pPr algn="l"/>
            <a:r>
              <a:rPr lang="en-US" sz="1200"/>
              <a:t>    tokens = [lemmatizer.lemmatize(word) for word in tokens]</a:t>
            </a:r>
            <a:endParaRPr lang="en-US" sz="1200"/>
          </a:p>
          <a:p>
            <a:pPr algn="l"/>
            <a:r>
              <a:rPr lang="en-US" sz="1200"/>
              <a:t>    # Join tokens back into text</a:t>
            </a:r>
            <a:endParaRPr lang="en-US" sz="1200"/>
          </a:p>
          <a:p>
            <a:pPr algn="l"/>
            <a:r>
              <a:rPr lang="en-US" sz="1200"/>
              <a:t>    cleaned_text = ' '.join(tokens)</a:t>
            </a:r>
            <a:endParaRPr lang="en-US" sz="1200"/>
          </a:p>
          <a:p>
            <a:pPr algn="l"/>
            <a:r>
              <a:rPr lang="en-US" sz="1200"/>
              <a:t>    return cleaned_text</a:t>
            </a:r>
            <a:endParaRPr lang="en-US" sz="1200"/>
          </a:p>
        </p:txBody>
      </p:sp>
      <p:sp>
        <p:nvSpPr>
          <p:cNvPr id="4" name="Text Box 3"/>
          <p:cNvSpPr txBox="1"/>
          <p:nvPr/>
        </p:nvSpPr>
        <p:spPr>
          <a:xfrm>
            <a:off x="7027545" y="2971165"/>
            <a:ext cx="4900295" cy="1599565"/>
          </a:xfrm>
          <a:prstGeom prst="rect">
            <a:avLst/>
          </a:prstGeom>
          <a:noFill/>
        </p:spPr>
        <p:txBody>
          <a:bodyPr wrap="none" rtlCol="0">
            <a:spAutoFit/>
          </a:bodyPr>
          <a:p>
            <a:r>
              <a:rPr lang="en-US"/>
              <a:t>We have used this function to clear our data in the dataset</a:t>
            </a:r>
            <a:endParaRPr lang="en-US"/>
          </a:p>
          <a:p>
            <a:r>
              <a:rPr lang="en-US"/>
              <a:t>this function includes : LowerCase character conversion, </a:t>
            </a:r>
            <a:endParaRPr lang="en-US"/>
          </a:p>
          <a:p>
            <a:r>
              <a:rPr lang="en-US"/>
              <a:t>HTML tags and URLs removal, non-alphabetic characters</a:t>
            </a:r>
            <a:endParaRPr lang="en-US"/>
          </a:p>
          <a:p>
            <a:r>
              <a:rPr lang="en-US"/>
              <a:t>removal, Tokenization, Stop words removal, Lemmatization,</a:t>
            </a:r>
            <a:endParaRPr lang="en-US"/>
          </a:p>
          <a:p>
            <a:r>
              <a:rPr lang="en-US"/>
              <a:t>and then after performing all these steps we combine the</a:t>
            </a:r>
            <a:endParaRPr lang="en-US"/>
          </a:p>
          <a:p>
            <a:r>
              <a:rPr lang="en-US"/>
              <a:t>tokens and replace the text fields with these respective</a:t>
            </a:r>
            <a:endParaRPr lang="en-US"/>
          </a:p>
          <a:p>
            <a:r>
              <a:rPr lang="en-US"/>
              <a:t>clean texts.</a:t>
            </a:r>
            <a:endParaRPr lang="en-US"/>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02" name="Shape 102"/>
        <p:cNvGrpSpPr/>
        <p:nvPr/>
      </p:nvGrpSpPr>
      <p:grpSpPr>
        <a:xfrm>
          <a:off x="0" y="0"/>
          <a:ext cx="0" cy="0"/>
          <a:chOff x="0" y="0"/>
          <a:chExt cx="0" cy="0"/>
        </a:xfrm>
      </p:grpSpPr>
      <p:grpSp>
        <p:nvGrpSpPr>
          <p:cNvPr id="103" name="Google Shape;103;p14"/>
          <p:cNvGrpSpPr/>
          <p:nvPr/>
        </p:nvGrpSpPr>
        <p:grpSpPr>
          <a:xfrm>
            <a:off x="0" y="-25603"/>
            <a:ext cx="12192001" cy="6858000"/>
            <a:chOff x="0" y="-32588"/>
            <a:chExt cx="12192001" cy="6858000"/>
          </a:xfrm>
        </p:grpSpPr>
        <p:pic>
          <p:nvPicPr>
            <p:cNvPr id="104" name="Google Shape;104;p14"/>
            <p:cNvPicPr preferRelativeResize="0"/>
            <p:nvPr/>
          </p:nvPicPr>
          <p:blipFill rotWithShape="1">
            <a:blip r:embed="rId1"/>
            <a:srcRect/>
            <a:stretch>
              <a:fillRect/>
            </a:stretch>
          </p:blipFill>
          <p:spPr>
            <a:xfrm>
              <a:off x="0" y="-32588"/>
              <a:ext cx="3924300" cy="3924300"/>
            </a:xfrm>
            <a:prstGeom prst="rect">
              <a:avLst/>
            </a:prstGeom>
            <a:noFill/>
            <a:ln>
              <a:noFill/>
            </a:ln>
          </p:spPr>
        </p:pic>
        <p:pic>
          <p:nvPicPr>
            <p:cNvPr id="105" name="Google Shape;105;p14"/>
            <p:cNvPicPr preferRelativeResize="0"/>
            <p:nvPr/>
          </p:nvPicPr>
          <p:blipFill rotWithShape="1">
            <a:blip r:embed="rId1"/>
            <a:srcRect/>
            <a:stretch>
              <a:fillRect/>
            </a:stretch>
          </p:blipFill>
          <p:spPr>
            <a:xfrm>
              <a:off x="3924300" y="-32588"/>
              <a:ext cx="3924300" cy="3924300"/>
            </a:xfrm>
            <a:prstGeom prst="rect">
              <a:avLst/>
            </a:prstGeom>
            <a:noFill/>
            <a:ln>
              <a:noFill/>
            </a:ln>
          </p:spPr>
        </p:pic>
        <p:pic>
          <p:nvPicPr>
            <p:cNvPr id="106" name="Google Shape;106;p14"/>
            <p:cNvPicPr preferRelativeResize="0"/>
            <p:nvPr/>
          </p:nvPicPr>
          <p:blipFill rotWithShape="1">
            <a:blip r:embed="rId1"/>
            <a:srcRect/>
            <a:stretch>
              <a:fillRect/>
            </a:stretch>
          </p:blipFill>
          <p:spPr>
            <a:xfrm>
              <a:off x="7848600" y="-32588"/>
              <a:ext cx="3924300" cy="3924300"/>
            </a:xfrm>
            <a:prstGeom prst="rect">
              <a:avLst/>
            </a:prstGeom>
            <a:noFill/>
            <a:ln>
              <a:noFill/>
            </a:ln>
          </p:spPr>
        </p:pic>
        <p:pic>
          <p:nvPicPr>
            <p:cNvPr id="107" name="Google Shape;107;p14"/>
            <p:cNvPicPr preferRelativeResize="0"/>
            <p:nvPr/>
          </p:nvPicPr>
          <p:blipFill rotWithShape="1">
            <a:blip r:embed="rId1"/>
            <a:srcRect/>
            <a:stretch>
              <a:fillRect/>
            </a:stretch>
          </p:blipFill>
          <p:spPr>
            <a:xfrm>
              <a:off x="0" y="3891712"/>
              <a:ext cx="3924300" cy="2933700"/>
            </a:xfrm>
            <a:prstGeom prst="rect">
              <a:avLst/>
            </a:prstGeom>
            <a:noFill/>
            <a:ln>
              <a:noFill/>
            </a:ln>
          </p:spPr>
        </p:pic>
        <p:pic>
          <p:nvPicPr>
            <p:cNvPr id="108" name="Google Shape;108;p14"/>
            <p:cNvPicPr preferRelativeResize="0"/>
            <p:nvPr/>
          </p:nvPicPr>
          <p:blipFill rotWithShape="1">
            <a:blip r:embed="rId1"/>
            <a:srcRect/>
            <a:stretch>
              <a:fillRect/>
            </a:stretch>
          </p:blipFill>
          <p:spPr>
            <a:xfrm>
              <a:off x="3924300" y="3891712"/>
              <a:ext cx="3924300" cy="2933700"/>
            </a:xfrm>
            <a:prstGeom prst="rect">
              <a:avLst/>
            </a:prstGeom>
            <a:noFill/>
            <a:ln>
              <a:noFill/>
            </a:ln>
          </p:spPr>
        </p:pic>
        <p:pic>
          <p:nvPicPr>
            <p:cNvPr id="109" name="Google Shape;109;p14"/>
            <p:cNvPicPr preferRelativeResize="0"/>
            <p:nvPr/>
          </p:nvPicPr>
          <p:blipFill rotWithShape="1">
            <a:blip r:embed="rId1"/>
            <a:srcRect/>
            <a:stretch>
              <a:fillRect/>
            </a:stretch>
          </p:blipFill>
          <p:spPr>
            <a:xfrm>
              <a:off x="7848600" y="3891712"/>
              <a:ext cx="3924300" cy="2933700"/>
            </a:xfrm>
            <a:prstGeom prst="rect">
              <a:avLst/>
            </a:prstGeom>
            <a:noFill/>
            <a:ln>
              <a:noFill/>
            </a:ln>
          </p:spPr>
        </p:pic>
        <p:pic>
          <p:nvPicPr>
            <p:cNvPr id="110" name="Google Shape;110;p14"/>
            <p:cNvPicPr preferRelativeResize="0"/>
            <p:nvPr/>
          </p:nvPicPr>
          <p:blipFill rotWithShape="1">
            <a:blip r:embed="rId1"/>
            <a:srcRect/>
            <a:stretch>
              <a:fillRect/>
            </a:stretch>
          </p:blipFill>
          <p:spPr>
            <a:xfrm>
              <a:off x="11772900" y="-32588"/>
              <a:ext cx="419100" cy="3924300"/>
            </a:xfrm>
            <a:prstGeom prst="rect">
              <a:avLst/>
            </a:prstGeom>
            <a:noFill/>
            <a:ln>
              <a:noFill/>
            </a:ln>
          </p:spPr>
        </p:pic>
        <p:pic>
          <p:nvPicPr>
            <p:cNvPr id="111" name="Google Shape;111;p14"/>
            <p:cNvPicPr preferRelativeResize="0"/>
            <p:nvPr/>
          </p:nvPicPr>
          <p:blipFill rotWithShape="1">
            <a:blip r:embed="rId1"/>
            <a:srcRect/>
            <a:stretch>
              <a:fillRect/>
            </a:stretch>
          </p:blipFill>
          <p:spPr>
            <a:xfrm>
              <a:off x="11772900" y="3891712"/>
              <a:ext cx="419101" cy="2933700"/>
            </a:xfrm>
            <a:prstGeom prst="rect">
              <a:avLst/>
            </a:prstGeom>
            <a:noFill/>
            <a:ln>
              <a:noFill/>
            </a:ln>
          </p:spPr>
        </p:pic>
      </p:grpSp>
      <p:sp>
        <p:nvSpPr>
          <p:cNvPr id="112" name="Google Shape;112;p14"/>
          <p:cNvSpPr/>
          <p:nvPr/>
        </p:nvSpPr>
        <p:spPr>
          <a:xfrm>
            <a:off x="1304349" y="1388758"/>
            <a:ext cx="3894663" cy="4080480"/>
          </a:xfrm>
          <a:custGeom>
            <a:avLst/>
            <a:gdLst/>
            <a:ahLst/>
            <a:cxnLst/>
            <a:rect l="l" t="t" r="r" b="b"/>
            <a:pathLst>
              <a:path w="3894663" h="4080480" extrusionOk="0">
                <a:moveTo>
                  <a:pt x="3116" y="2040240"/>
                </a:moveTo>
                <a:cubicBezTo>
                  <a:pt x="0" y="1343568"/>
                  <a:pt x="369883" y="698478"/>
                  <a:pt x="972705" y="349239"/>
                </a:cubicBezTo>
                <a:cubicBezTo>
                  <a:pt x="1575528" y="0"/>
                  <a:pt x="2319136" y="0"/>
                  <a:pt x="2921959" y="349239"/>
                </a:cubicBezTo>
                <a:cubicBezTo>
                  <a:pt x="3524781" y="698478"/>
                  <a:pt x="3894664" y="1343568"/>
                  <a:pt x="3891548" y="2040240"/>
                </a:cubicBezTo>
                <a:cubicBezTo>
                  <a:pt x="3894664" y="2736913"/>
                  <a:pt x="3524781" y="3382003"/>
                  <a:pt x="2921959" y="3731242"/>
                </a:cubicBezTo>
                <a:cubicBezTo>
                  <a:pt x="2319136" y="4080480"/>
                  <a:pt x="1575528" y="4080480"/>
                  <a:pt x="972705" y="3731242"/>
                </a:cubicBezTo>
                <a:cubicBezTo>
                  <a:pt x="369883" y="3382003"/>
                  <a:pt x="0" y="2736913"/>
                  <a:pt x="3116" y="2040240"/>
                </a:cubicBezTo>
                <a:close/>
              </a:path>
            </a:pathLst>
          </a:custGeom>
          <a:solidFill>
            <a:srgbClr val="FFFFFF">
              <a:alpha val="0"/>
            </a:srgbClr>
          </a:solidFill>
          <a:ln w="9525" cap="flat" cmpd="sng">
            <a:solidFill>
              <a:srgbClr val="7F7F7F"/>
            </a:solidFill>
            <a:prstDash val="solid"/>
            <a:miter lim="8000"/>
            <a:headEnd type="none" w="sm" len="sm"/>
            <a:tailEnd type="none" w="sm" len="sm"/>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cxnSp>
        <p:nvCxnSpPr>
          <p:cNvPr id="113" name="Google Shape;113;p14"/>
          <p:cNvCxnSpPr/>
          <p:nvPr/>
        </p:nvCxnSpPr>
        <p:spPr>
          <a:xfrm rot="10800000" flipH="1">
            <a:off x="4232059" y="1299729"/>
            <a:ext cx="792088" cy="792088"/>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4" name="Google Shape;114;p14"/>
          <p:cNvCxnSpPr/>
          <p:nvPr/>
        </p:nvCxnSpPr>
        <p:spPr>
          <a:xfrm rot="10800000" flipH="1">
            <a:off x="4655844" y="1166710"/>
            <a:ext cx="792088" cy="792088"/>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5" name="Google Shape;115;p14"/>
          <p:cNvCxnSpPr/>
          <p:nvPr/>
        </p:nvCxnSpPr>
        <p:spPr>
          <a:xfrm rot="10800000" flipH="1">
            <a:off x="2151837" y="5105349"/>
            <a:ext cx="520676" cy="520676"/>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6" name="Google Shape;116;p14"/>
          <p:cNvCxnSpPr/>
          <p:nvPr/>
        </p:nvCxnSpPr>
        <p:spPr>
          <a:xfrm rot="10800000" flipH="1">
            <a:off x="1863801" y="5155705"/>
            <a:ext cx="520676" cy="520676"/>
          </a:xfrm>
          <a:prstGeom prst="straightConnector1">
            <a:avLst/>
          </a:prstGeom>
          <a:solidFill>
            <a:srgbClr val="7F7F7F"/>
          </a:solidFill>
          <a:ln w="12700" cap="flat" cmpd="sng">
            <a:solidFill>
              <a:srgbClr val="7F7F7F"/>
            </a:solidFill>
            <a:prstDash val="solid"/>
            <a:round/>
            <a:headEnd type="none" w="sm" len="sm"/>
            <a:tailEnd type="none" w="sm" len="sm"/>
          </a:ln>
        </p:spPr>
      </p:cxnSp>
      <p:sp>
        <p:nvSpPr>
          <p:cNvPr id="117" name="Google Shape;117;p14"/>
          <p:cNvSpPr/>
          <p:nvPr/>
        </p:nvSpPr>
        <p:spPr>
          <a:xfrm>
            <a:off x="1817748" y="5609040"/>
            <a:ext cx="115041" cy="120530"/>
          </a:xfrm>
          <a:custGeom>
            <a:avLst/>
            <a:gdLst/>
            <a:ahLst/>
            <a:cxnLst/>
            <a:rect l="l" t="t" r="r" b="b"/>
            <a:pathLst>
              <a:path w="115041" h="120530" extrusionOk="0">
                <a:moveTo>
                  <a:pt x="92" y="60265"/>
                </a:moveTo>
                <a:cubicBezTo>
                  <a:pt x="0" y="39686"/>
                  <a:pt x="10925" y="20631"/>
                  <a:pt x="28732" y="10316"/>
                </a:cubicBezTo>
                <a:cubicBezTo>
                  <a:pt x="46538" y="0"/>
                  <a:pt x="68503" y="0"/>
                  <a:pt x="86309" y="10316"/>
                </a:cubicBezTo>
                <a:cubicBezTo>
                  <a:pt x="104115" y="20631"/>
                  <a:pt x="115041" y="39686"/>
                  <a:pt x="114949" y="60265"/>
                </a:cubicBezTo>
                <a:cubicBezTo>
                  <a:pt x="115041" y="80843"/>
                  <a:pt x="104115" y="99898"/>
                  <a:pt x="86309" y="110214"/>
                </a:cubicBezTo>
                <a:cubicBezTo>
                  <a:pt x="68503" y="120529"/>
                  <a:pt x="46538" y="120529"/>
                  <a:pt x="28732" y="110214"/>
                </a:cubicBezTo>
                <a:cubicBezTo>
                  <a:pt x="10925"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8" name="Google Shape;118;p14"/>
          <p:cNvSpPr/>
          <p:nvPr/>
        </p:nvSpPr>
        <p:spPr>
          <a:xfrm>
            <a:off x="2605478" y="5059701"/>
            <a:ext cx="115041" cy="120530"/>
          </a:xfrm>
          <a:custGeom>
            <a:avLst/>
            <a:gdLst/>
            <a:ahLst/>
            <a:cxnLst/>
            <a:rect l="l" t="t" r="r" b="b"/>
            <a:pathLst>
              <a:path w="115041" h="120530" extrusionOk="0">
                <a:moveTo>
                  <a:pt x="92" y="60265"/>
                </a:moveTo>
                <a:cubicBezTo>
                  <a:pt x="0" y="39687"/>
                  <a:pt x="10926" y="20632"/>
                  <a:pt x="28732" y="10316"/>
                </a:cubicBezTo>
                <a:cubicBezTo>
                  <a:pt x="46538" y="0"/>
                  <a:pt x="68503" y="0"/>
                  <a:pt x="86309" y="10316"/>
                </a:cubicBezTo>
                <a:cubicBezTo>
                  <a:pt x="104115" y="20632"/>
                  <a:pt x="115041" y="39687"/>
                  <a:pt x="114949" y="60265"/>
                </a:cubicBezTo>
                <a:cubicBezTo>
                  <a:pt x="115041" y="80843"/>
                  <a:pt x="104115" y="99898"/>
                  <a:pt x="86309" y="110214"/>
                </a:cubicBezTo>
                <a:cubicBezTo>
                  <a:pt x="68503" y="120530"/>
                  <a:pt x="46538" y="120530"/>
                  <a:pt x="28732" y="110214"/>
                </a:cubicBezTo>
                <a:cubicBezTo>
                  <a:pt x="10926"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9" name="Google Shape;119;p14"/>
          <p:cNvSpPr/>
          <p:nvPr/>
        </p:nvSpPr>
        <p:spPr>
          <a:xfrm>
            <a:off x="4598324" y="1876370"/>
            <a:ext cx="115041" cy="120530"/>
          </a:xfrm>
          <a:custGeom>
            <a:avLst/>
            <a:gdLst/>
            <a:ahLst/>
            <a:cxnLst/>
            <a:rect l="l" t="t" r="r" b="b"/>
            <a:pathLst>
              <a:path w="115041" h="120530" extrusionOk="0">
                <a:moveTo>
                  <a:pt x="92" y="60265"/>
                </a:moveTo>
                <a:cubicBezTo>
                  <a:pt x="0" y="39686"/>
                  <a:pt x="10925" y="20632"/>
                  <a:pt x="28732" y="10316"/>
                </a:cubicBezTo>
                <a:cubicBezTo>
                  <a:pt x="46538" y="0"/>
                  <a:pt x="68503" y="0"/>
                  <a:pt x="86309" y="10316"/>
                </a:cubicBezTo>
                <a:cubicBezTo>
                  <a:pt x="104115" y="20632"/>
                  <a:pt x="115041" y="39686"/>
                  <a:pt x="114949" y="60265"/>
                </a:cubicBezTo>
                <a:cubicBezTo>
                  <a:pt x="115041" y="80843"/>
                  <a:pt x="104115" y="99898"/>
                  <a:pt x="86309" y="110214"/>
                </a:cubicBezTo>
                <a:cubicBezTo>
                  <a:pt x="68503" y="120530"/>
                  <a:pt x="46538" y="120530"/>
                  <a:pt x="28732" y="110214"/>
                </a:cubicBezTo>
                <a:cubicBezTo>
                  <a:pt x="10925"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0" name="Google Shape;120;p14"/>
          <p:cNvSpPr/>
          <p:nvPr/>
        </p:nvSpPr>
        <p:spPr>
          <a:xfrm>
            <a:off x="4960718" y="1241853"/>
            <a:ext cx="115041" cy="120530"/>
          </a:xfrm>
          <a:custGeom>
            <a:avLst/>
            <a:gdLst/>
            <a:ahLst/>
            <a:cxnLst/>
            <a:rect l="l" t="t" r="r" b="b"/>
            <a:pathLst>
              <a:path w="115041" h="120530" extrusionOk="0">
                <a:moveTo>
                  <a:pt x="92" y="60264"/>
                </a:moveTo>
                <a:cubicBezTo>
                  <a:pt x="0" y="39686"/>
                  <a:pt x="10926" y="20631"/>
                  <a:pt x="28732" y="10315"/>
                </a:cubicBezTo>
                <a:cubicBezTo>
                  <a:pt x="46538" y="0"/>
                  <a:pt x="68503" y="0"/>
                  <a:pt x="86310" y="10315"/>
                </a:cubicBezTo>
                <a:cubicBezTo>
                  <a:pt x="104116" y="20631"/>
                  <a:pt x="115041" y="39686"/>
                  <a:pt x="114949" y="60264"/>
                </a:cubicBezTo>
                <a:cubicBezTo>
                  <a:pt x="115041" y="80843"/>
                  <a:pt x="104116" y="99898"/>
                  <a:pt x="86310" y="110213"/>
                </a:cubicBezTo>
                <a:cubicBezTo>
                  <a:pt x="68503" y="120529"/>
                  <a:pt x="46538" y="120529"/>
                  <a:pt x="28732" y="110213"/>
                </a:cubicBezTo>
                <a:cubicBezTo>
                  <a:pt x="10926" y="99898"/>
                  <a:pt x="0" y="80843"/>
                  <a:pt x="92" y="60264"/>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1" name="Google Shape;121;p14"/>
          <p:cNvSpPr/>
          <p:nvPr/>
        </p:nvSpPr>
        <p:spPr>
          <a:xfrm>
            <a:off x="1592364" y="1671196"/>
            <a:ext cx="3317676" cy="3475964"/>
          </a:xfrm>
          <a:custGeom>
            <a:avLst/>
            <a:gdLst/>
            <a:ahLst/>
            <a:cxnLst/>
            <a:rect l="l" t="t" r="r" b="b"/>
            <a:pathLst>
              <a:path w="3317676" h="3475964" extrusionOk="0">
                <a:moveTo>
                  <a:pt x="2654" y="1737982"/>
                </a:moveTo>
                <a:cubicBezTo>
                  <a:pt x="0" y="1144520"/>
                  <a:pt x="315086" y="594999"/>
                  <a:pt x="828601" y="297499"/>
                </a:cubicBezTo>
                <a:cubicBezTo>
                  <a:pt x="1342116" y="0"/>
                  <a:pt x="1975561" y="0"/>
                  <a:pt x="2489076" y="297499"/>
                </a:cubicBezTo>
                <a:cubicBezTo>
                  <a:pt x="3002591" y="594999"/>
                  <a:pt x="3317677" y="1144520"/>
                  <a:pt x="3315023" y="1737982"/>
                </a:cubicBezTo>
                <a:cubicBezTo>
                  <a:pt x="3317677" y="2331444"/>
                  <a:pt x="3002591" y="2880964"/>
                  <a:pt x="2489076" y="3178464"/>
                </a:cubicBezTo>
                <a:cubicBezTo>
                  <a:pt x="1975561" y="3475964"/>
                  <a:pt x="1342116" y="3475964"/>
                  <a:pt x="828601" y="3178464"/>
                </a:cubicBezTo>
                <a:cubicBezTo>
                  <a:pt x="315086" y="2880964"/>
                  <a:pt x="0" y="2331444"/>
                  <a:pt x="2654" y="1737982"/>
                </a:cubicBezTo>
                <a:close/>
              </a:path>
            </a:pathLst>
          </a:custGeom>
          <a:solidFill>
            <a:srgbClr val="F2F2F2"/>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r>
              <a:rPr lang="en-US" sz="2800" b="1" i="0" u="none" strike="noStrike" cap="none">
                <a:solidFill>
                  <a:srgbClr val="225870"/>
                </a:solidFill>
                <a:latin typeface="Arial" panose="020B0604020202020204"/>
                <a:ea typeface="Arial" panose="020B0604020202020204"/>
                <a:cs typeface="Arial" panose="020B0604020202020204"/>
                <a:sym typeface="Arial" panose="020B0604020202020204"/>
              </a:rPr>
              <a:t>CONTENT</a:t>
            </a:r>
            <a:endParaRPr sz="1100" b="0" i="0" u="none" strike="noStrike" cap="none">
              <a:solidFill>
                <a:schemeClr val="dk1"/>
              </a:solidFill>
              <a:latin typeface="Calibri"/>
              <a:ea typeface="Calibri"/>
              <a:cs typeface="Calibri"/>
              <a:sym typeface="Calibri"/>
            </a:endParaRPr>
          </a:p>
        </p:txBody>
      </p:sp>
      <p:sp>
        <p:nvSpPr>
          <p:cNvPr id="122" name="Google Shape;122;p14"/>
          <p:cNvSpPr txBox="1"/>
          <p:nvPr/>
        </p:nvSpPr>
        <p:spPr>
          <a:xfrm>
            <a:off x="6066663" y="140094"/>
            <a:ext cx="655949"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DBDBD"/>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DBDBD"/>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DBDBD"/>
                </a:solidFill>
                <a:latin typeface="Impact" panose="020B0806030902050204"/>
                <a:ea typeface="Impact" panose="020B0806030902050204"/>
                <a:cs typeface="Impact" panose="020B0806030902050204"/>
                <a:sym typeface="Impact" panose="020B0806030902050204"/>
              </a:rPr>
              <a:t>1</a:t>
            </a:r>
            <a:endParaRPr sz="1100" b="0" i="0" u="none" strike="noStrike" cap="none">
              <a:solidFill>
                <a:schemeClr val="dk1"/>
              </a:solidFill>
              <a:latin typeface="Calibri"/>
              <a:ea typeface="Calibri"/>
              <a:cs typeface="Calibri"/>
              <a:sym typeface="Calibri"/>
            </a:endParaRPr>
          </a:p>
        </p:txBody>
      </p:sp>
      <p:sp>
        <p:nvSpPr>
          <p:cNvPr id="123" name="Google Shape;123;p14"/>
          <p:cNvSpPr txBox="1"/>
          <p:nvPr/>
        </p:nvSpPr>
        <p:spPr>
          <a:xfrm>
            <a:off x="6721335" y="225501"/>
            <a:ext cx="3962578" cy="2679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Introduction &amp; Motivation</a:t>
            </a:r>
            <a:endParaRPr sz="1100" b="0" i="0" u="none" strike="noStrike" cap="none">
              <a:solidFill>
                <a:schemeClr val="dk1"/>
              </a:solidFill>
              <a:latin typeface="Calibri"/>
              <a:ea typeface="Calibri"/>
              <a:cs typeface="Calibri"/>
              <a:sym typeface="Calibri"/>
            </a:endParaRPr>
          </a:p>
        </p:txBody>
      </p:sp>
      <p:sp>
        <p:nvSpPr>
          <p:cNvPr id="124" name="Google Shape;124;p14"/>
          <p:cNvSpPr txBox="1"/>
          <p:nvPr/>
        </p:nvSpPr>
        <p:spPr>
          <a:xfrm>
            <a:off x="6048248" y="695922"/>
            <a:ext cx="718464"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2</a:t>
            </a:r>
            <a:endParaRPr sz="1100" b="0" i="0" u="none" strike="noStrike" cap="none">
              <a:solidFill>
                <a:schemeClr val="dk1"/>
              </a:solidFill>
              <a:latin typeface="Calibri"/>
              <a:ea typeface="Calibri"/>
              <a:cs typeface="Calibri"/>
              <a:sym typeface="Calibri"/>
            </a:endParaRPr>
          </a:p>
        </p:txBody>
      </p:sp>
      <p:sp>
        <p:nvSpPr>
          <p:cNvPr id="125" name="Google Shape;125;p14"/>
          <p:cNvSpPr txBox="1"/>
          <p:nvPr/>
        </p:nvSpPr>
        <p:spPr>
          <a:xfrm>
            <a:off x="6702768" y="802005"/>
            <a:ext cx="3962578" cy="2679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Problem statement/Hypothesis</a:t>
            </a:r>
            <a:endParaRPr lang="en-US" sz="1800" b="1" i="0" u="none" strike="noStrike" cap="none">
              <a:solidFill>
                <a:srgbClr val="225870"/>
              </a:solidFill>
              <a:latin typeface="Microsoft Yahei"/>
              <a:ea typeface="Microsoft Yahei"/>
              <a:cs typeface="Microsoft Yahei"/>
              <a:sym typeface="Microsoft Yahei"/>
            </a:endParaRPr>
          </a:p>
        </p:txBody>
      </p:sp>
      <p:sp>
        <p:nvSpPr>
          <p:cNvPr id="126" name="Google Shape;126;p14"/>
          <p:cNvSpPr txBox="1"/>
          <p:nvPr/>
        </p:nvSpPr>
        <p:spPr>
          <a:xfrm>
            <a:off x="6048248" y="1300010"/>
            <a:ext cx="732892"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3</a:t>
            </a:r>
            <a:endParaRPr sz="1100" b="0" i="0" u="none" strike="noStrike" cap="none">
              <a:solidFill>
                <a:schemeClr val="dk1"/>
              </a:solidFill>
              <a:latin typeface="Calibri"/>
              <a:ea typeface="Calibri"/>
              <a:cs typeface="Calibri"/>
              <a:sym typeface="Calibri"/>
            </a:endParaRPr>
          </a:p>
        </p:txBody>
      </p:sp>
      <p:sp>
        <p:nvSpPr>
          <p:cNvPr id="127" name="Google Shape;127;p14"/>
          <p:cNvSpPr txBox="1"/>
          <p:nvPr/>
        </p:nvSpPr>
        <p:spPr>
          <a:xfrm>
            <a:off x="6702768" y="1428648"/>
            <a:ext cx="3962578" cy="2679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Model/Methodology</a:t>
            </a:r>
            <a:endParaRPr lang="en-US" sz="1800" b="1" i="0" u="none" strike="noStrike" cap="none">
              <a:solidFill>
                <a:srgbClr val="225870"/>
              </a:solidFill>
              <a:latin typeface="Microsoft Yahei"/>
              <a:ea typeface="Microsoft Yahei"/>
              <a:cs typeface="Microsoft Yahei"/>
              <a:sym typeface="Microsoft Yahei"/>
            </a:endParaRPr>
          </a:p>
        </p:txBody>
      </p:sp>
      <p:sp>
        <p:nvSpPr>
          <p:cNvPr id="128" name="Google Shape;128;p14"/>
          <p:cNvSpPr txBox="1"/>
          <p:nvPr/>
        </p:nvSpPr>
        <p:spPr>
          <a:xfrm>
            <a:off x="6038723" y="1958721"/>
            <a:ext cx="716864"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4</a:t>
            </a:r>
            <a:endParaRPr sz="1100" b="0" i="0" u="none" strike="noStrike" cap="none">
              <a:solidFill>
                <a:schemeClr val="dk1"/>
              </a:solidFill>
              <a:latin typeface="Calibri"/>
              <a:ea typeface="Calibri"/>
              <a:cs typeface="Calibri"/>
              <a:sym typeface="Calibri"/>
            </a:endParaRPr>
          </a:p>
        </p:txBody>
      </p:sp>
      <p:sp>
        <p:nvSpPr>
          <p:cNvPr id="129" name="Google Shape;129;p14"/>
          <p:cNvSpPr txBox="1"/>
          <p:nvPr/>
        </p:nvSpPr>
        <p:spPr>
          <a:xfrm>
            <a:off x="6706235" y="2100580"/>
            <a:ext cx="3962578" cy="2679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Dataset</a:t>
            </a:r>
            <a:endParaRPr lang="en-US" sz="1800" b="1" i="0" u="none" strike="noStrike" cap="none">
              <a:solidFill>
                <a:srgbClr val="225870"/>
              </a:solidFill>
              <a:latin typeface="Microsoft Yahei"/>
              <a:ea typeface="Microsoft Yahei"/>
              <a:cs typeface="Microsoft Yahei"/>
              <a:sym typeface="Microsoft Yahei"/>
            </a:endParaRPr>
          </a:p>
        </p:txBody>
      </p:sp>
      <p:sp>
        <p:nvSpPr>
          <p:cNvPr id="130" name="Google Shape;130;p1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Google Shape;128;p14"/>
          <p:cNvSpPr txBox="1"/>
          <p:nvPr/>
        </p:nvSpPr>
        <p:spPr>
          <a:xfrm>
            <a:off x="6066663" y="2598801"/>
            <a:ext cx="716864" cy="54229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5</a:t>
            </a:r>
            <a:endParaRPr sz="1100" b="0" i="0" u="none" strike="noStrike" cap="none">
              <a:solidFill>
                <a:schemeClr val="dk1"/>
              </a:solidFill>
              <a:latin typeface="Calibri"/>
              <a:ea typeface="Calibri"/>
              <a:cs typeface="Calibri"/>
              <a:sym typeface="Calibri"/>
            </a:endParaRPr>
          </a:p>
        </p:txBody>
      </p:sp>
      <p:sp>
        <p:nvSpPr>
          <p:cNvPr id="4" name="Google Shape;129;p14"/>
          <p:cNvSpPr txBox="1"/>
          <p:nvPr/>
        </p:nvSpPr>
        <p:spPr>
          <a:xfrm>
            <a:off x="6734175" y="2740660"/>
            <a:ext cx="3962578" cy="26797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Exploratory data analysis</a:t>
            </a:r>
            <a:endParaRPr lang="en-US" sz="1800" b="1" i="0" u="none" strike="noStrike" cap="none">
              <a:solidFill>
                <a:srgbClr val="225870"/>
              </a:solidFill>
              <a:latin typeface="Microsoft Yahei"/>
              <a:ea typeface="Microsoft Yahei"/>
              <a:cs typeface="Microsoft Yahei"/>
              <a:sym typeface="Microsoft Yahei"/>
            </a:endParaRPr>
          </a:p>
        </p:txBody>
      </p:sp>
      <p:sp>
        <p:nvSpPr>
          <p:cNvPr id="7" name="Google Shape;128;p14"/>
          <p:cNvSpPr txBox="1"/>
          <p:nvPr/>
        </p:nvSpPr>
        <p:spPr>
          <a:xfrm>
            <a:off x="6052058" y="3238881"/>
            <a:ext cx="716864" cy="54229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6</a:t>
            </a:r>
            <a:endParaRPr sz="1100" b="0" i="0" u="none" strike="noStrike" cap="none">
              <a:solidFill>
                <a:schemeClr val="dk1"/>
              </a:solidFill>
              <a:latin typeface="Calibri"/>
              <a:ea typeface="Calibri"/>
              <a:cs typeface="Calibri"/>
              <a:sym typeface="Calibri"/>
            </a:endParaRPr>
          </a:p>
        </p:txBody>
      </p:sp>
      <p:sp>
        <p:nvSpPr>
          <p:cNvPr id="8" name="Google Shape;129;p14"/>
          <p:cNvSpPr txBox="1"/>
          <p:nvPr/>
        </p:nvSpPr>
        <p:spPr>
          <a:xfrm>
            <a:off x="6719570" y="3380740"/>
            <a:ext cx="3962578" cy="26797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Implementation</a:t>
            </a:r>
            <a:endParaRPr lang="en-US" sz="1800" b="1" i="0" u="none" strike="noStrike" cap="none">
              <a:solidFill>
                <a:srgbClr val="225870"/>
              </a:solidFill>
              <a:latin typeface="Microsoft Yahei"/>
              <a:ea typeface="Microsoft Yahei"/>
              <a:cs typeface="Microsoft Yahei"/>
              <a:sym typeface="Microsoft Yahei"/>
            </a:endParaRPr>
          </a:p>
        </p:txBody>
      </p:sp>
      <p:sp>
        <p:nvSpPr>
          <p:cNvPr id="9" name="Google Shape;128;p14"/>
          <p:cNvSpPr txBox="1"/>
          <p:nvPr/>
        </p:nvSpPr>
        <p:spPr>
          <a:xfrm>
            <a:off x="6042533" y="3897376"/>
            <a:ext cx="716864" cy="54229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07</a:t>
            </a:r>
            <a:endParaRPr sz="1100" b="0" i="0" u="none" strike="noStrike" cap="none">
              <a:solidFill>
                <a:schemeClr val="dk1"/>
              </a:solidFill>
              <a:latin typeface="Calibri"/>
              <a:ea typeface="Calibri"/>
              <a:cs typeface="Calibri"/>
              <a:sym typeface="Calibri"/>
            </a:endParaRPr>
          </a:p>
        </p:txBody>
      </p:sp>
      <p:sp>
        <p:nvSpPr>
          <p:cNvPr id="10" name="Google Shape;129;p14"/>
          <p:cNvSpPr txBox="1"/>
          <p:nvPr/>
        </p:nvSpPr>
        <p:spPr>
          <a:xfrm>
            <a:off x="6710045" y="4039235"/>
            <a:ext cx="3962578" cy="26797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Results</a:t>
            </a:r>
            <a:endParaRPr lang="en-US" sz="1800" b="1" i="0" u="none" strike="noStrike" cap="none">
              <a:solidFill>
                <a:srgbClr val="225870"/>
              </a:solidFill>
              <a:latin typeface="Microsoft Yahei"/>
              <a:ea typeface="Microsoft Yahei"/>
              <a:cs typeface="Microsoft Yahei"/>
              <a:sym typeface="Microsoft Yahei"/>
            </a:endParaRPr>
          </a:p>
        </p:txBody>
      </p:sp>
      <p:sp>
        <p:nvSpPr>
          <p:cNvPr id="11" name="Google Shape;128;p14"/>
          <p:cNvSpPr txBox="1"/>
          <p:nvPr/>
        </p:nvSpPr>
        <p:spPr>
          <a:xfrm>
            <a:off x="6032373" y="4537456"/>
            <a:ext cx="716864" cy="54229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0</a:t>
            </a:r>
            <a:r>
              <a:rPr lang="en-US" sz="100" b="0" i="0" u="none" strike="noStrike" cap="none">
                <a:solidFill>
                  <a:srgbClr val="BFBFBF"/>
                </a:solidFill>
                <a:latin typeface="Impact" panose="020B0806030902050204"/>
                <a:ea typeface="Impact" panose="020B0806030902050204"/>
                <a:cs typeface="Impact" panose="020B0806030902050204"/>
                <a:sym typeface="Impact" panose="020B0806030902050204"/>
              </a:rPr>
              <a:t> </a:t>
            </a:r>
            <a:r>
              <a:rPr lang="en-US" sz="4000" b="0" i="0" u="none" strike="noStrike" cap="none">
                <a:solidFill>
                  <a:srgbClr val="BFBFBF"/>
                </a:solidFill>
                <a:latin typeface="Impact" panose="020B0806030902050204"/>
                <a:ea typeface="Impact" panose="020B0806030902050204"/>
                <a:cs typeface="Impact" panose="020B0806030902050204"/>
                <a:sym typeface="Impact" panose="020B0806030902050204"/>
              </a:rPr>
              <a:t>8</a:t>
            </a:r>
            <a:endParaRPr sz="1100" b="0" i="0" u="none" strike="noStrike" cap="none">
              <a:solidFill>
                <a:schemeClr val="dk1"/>
              </a:solidFill>
              <a:latin typeface="Calibri"/>
              <a:ea typeface="Calibri"/>
              <a:cs typeface="Calibri"/>
              <a:sym typeface="Calibri"/>
            </a:endParaRPr>
          </a:p>
        </p:txBody>
      </p:sp>
      <p:sp>
        <p:nvSpPr>
          <p:cNvPr id="12" name="Google Shape;129;p14"/>
          <p:cNvSpPr txBox="1"/>
          <p:nvPr/>
        </p:nvSpPr>
        <p:spPr>
          <a:xfrm>
            <a:off x="6699885" y="4679315"/>
            <a:ext cx="3962578" cy="26797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Project Management</a:t>
            </a:r>
            <a:endParaRPr lang="en-US" sz="1800" b="1" i="0" u="none" strike="noStrike" cap="none">
              <a:solidFill>
                <a:srgbClr val="225870"/>
              </a:solidFill>
              <a:latin typeface="Microsoft Yahei"/>
              <a:ea typeface="Microsoft Yahei"/>
              <a:cs typeface="Microsoft Yahei"/>
              <a:sym typeface="Microsoft Yahei"/>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06</a:t>
            </a: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763" name="Google Shape;763;p37"/>
          <p:cNvPicPr preferRelativeResize="0"/>
          <p:nvPr/>
        </p:nvPicPr>
        <p:blipFill rotWithShape="1">
          <a:blip r:embed="rId2"/>
          <a:srcRect/>
          <a:stretch>
            <a:fillRect/>
          </a:stretch>
        </p:blipFill>
        <p:spPr>
          <a:xfrm>
            <a:off x="6438900" y="1208021"/>
            <a:ext cx="5111837" cy="3833878"/>
          </a:xfrm>
          <a:prstGeom prst="rect">
            <a:avLst/>
          </a:prstGeom>
          <a:noFill/>
          <a:ln>
            <a:noFill/>
          </a:ln>
        </p:spPr>
      </p:pic>
      <p:sp>
        <p:nvSpPr>
          <p:cNvPr id="764" name="Google Shape;764;p37"/>
          <p:cNvSpPr txBox="1"/>
          <p:nvPr/>
        </p:nvSpPr>
        <p:spPr>
          <a:xfrm>
            <a:off x="1473200" y="352425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995680" y="1216660"/>
            <a:ext cx="2962910" cy="2461260"/>
          </a:xfrm>
          <a:prstGeom prst="rect">
            <a:avLst/>
          </a:prstGeom>
          <a:noFill/>
        </p:spPr>
        <p:txBody>
          <a:bodyPr wrap="none" rtlCol="0">
            <a:spAutoFit/>
          </a:bodyPr>
          <a:p>
            <a:r>
              <a:rPr lang="en-US"/>
              <a:t>For implementation we have done :</a:t>
            </a:r>
            <a:endParaRPr lang="en-US"/>
          </a:p>
          <a:p>
            <a:pPr lvl="3"/>
            <a:r>
              <a:rPr lang="en-US"/>
              <a:t>I) Unimodal Models</a:t>
            </a:r>
            <a:br>
              <a:rPr lang="en-US"/>
            </a:br>
            <a:r>
              <a:rPr lang="en-US"/>
              <a:t>  1) TextCNN</a:t>
            </a:r>
            <a:br>
              <a:rPr lang="en-US"/>
            </a:br>
            <a:r>
              <a:rPr lang="en-US"/>
              <a:t>  2) Face Recognition </a:t>
            </a:r>
            <a:endParaRPr lang="en-US"/>
          </a:p>
          <a:p>
            <a:pPr lvl="3"/>
            <a:r>
              <a:rPr lang="en-US"/>
              <a:t>  3) Entity or Object Recognition</a:t>
            </a:r>
            <a:endParaRPr lang="en-US"/>
          </a:p>
          <a:p>
            <a:pPr lvl="3"/>
            <a:r>
              <a:rPr lang="en-US"/>
              <a:t>  4) BERT</a:t>
            </a:r>
            <a:endParaRPr lang="en-US"/>
          </a:p>
          <a:p>
            <a:pPr lvl="3"/>
            <a:r>
              <a:rPr lang="en-US"/>
              <a:t>  5) OCR</a:t>
            </a:r>
            <a:endParaRPr lang="en-US"/>
          </a:p>
          <a:p>
            <a:pPr lvl="3"/>
            <a:r>
              <a:rPr lang="en-US"/>
              <a:t>  6) TF_IDF</a:t>
            </a:r>
            <a:endParaRPr lang="en-US"/>
          </a:p>
          <a:p>
            <a:pPr lvl="3"/>
            <a:r>
              <a:rPr lang="en-US"/>
              <a:t>  7) RESNET</a:t>
            </a:r>
            <a:endParaRPr lang="en-US"/>
          </a:p>
          <a:p>
            <a:pPr lvl="3"/>
            <a:r>
              <a:rPr lang="en-US"/>
              <a:t>II) Multimodal Models</a:t>
            </a:r>
            <a:endParaRPr lang="en-US"/>
          </a:p>
          <a:p>
            <a:r>
              <a:rPr lang="en-US"/>
              <a:t>  8) VisualBERT </a:t>
            </a:r>
            <a:endParaRPr lang="en-US"/>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10" name="Shape 310"/>
        <p:cNvGrpSpPr/>
        <p:nvPr/>
      </p:nvGrpSpPr>
      <p:grpSpPr>
        <a:xfrm>
          <a:off x="0" y="0"/>
          <a:ext cx="0" cy="0"/>
          <a:chOff x="0" y="0"/>
          <a:chExt cx="0" cy="0"/>
        </a:xfrm>
      </p:grpSpPr>
      <p:grpSp>
        <p:nvGrpSpPr>
          <p:cNvPr id="311" name="Google Shape;311;p21"/>
          <p:cNvGrpSpPr/>
          <p:nvPr/>
        </p:nvGrpSpPr>
        <p:grpSpPr>
          <a:xfrm>
            <a:off x="0" y="0"/>
            <a:ext cx="12192001" cy="6858000"/>
            <a:chOff x="0" y="0"/>
            <a:chExt cx="12192001" cy="6858000"/>
          </a:xfrm>
        </p:grpSpPr>
        <p:pic>
          <p:nvPicPr>
            <p:cNvPr id="312" name="Google Shape;312;p21"/>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13" name="Google Shape;313;p21"/>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14" name="Google Shape;314;p21"/>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15" name="Google Shape;315;p21"/>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16" name="Google Shape;316;p21"/>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17" name="Google Shape;317;p21"/>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18" name="Google Shape;318;p21"/>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19" name="Google Shape;319;p21"/>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20" name="Google Shape;320;p21"/>
          <p:cNvSpPr txBox="1"/>
          <p:nvPr/>
        </p:nvSpPr>
        <p:spPr>
          <a:xfrm>
            <a:off x="762000" y="336675"/>
            <a:ext cx="39627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 Unimodal Models</a:t>
            </a:r>
            <a:endParaRPr sz="1100" b="0" i="0" u="none" strike="noStrike" cap="none">
              <a:solidFill>
                <a:schemeClr val="dk1"/>
              </a:solidFill>
              <a:latin typeface="Calibri"/>
              <a:ea typeface="Calibri"/>
              <a:cs typeface="Calibri"/>
              <a:sym typeface="Calibri"/>
            </a:endParaRPr>
          </a:p>
        </p:txBody>
      </p:sp>
      <p:sp>
        <p:nvSpPr>
          <p:cNvPr id="321" name="Google Shape;321;p21"/>
          <p:cNvSpPr txBox="1"/>
          <p:nvPr/>
        </p:nvSpPr>
        <p:spPr>
          <a:xfrm>
            <a:off x="0" y="908650"/>
            <a:ext cx="6129000" cy="4046700"/>
          </a:xfrm>
          <a:prstGeom prst="rect">
            <a:avLst/>
          </a:prstGeom>
          <a:noFill/>
          <a:ln>
            <a:noFill/>
          </a:ln>
        </p:spPr>
        <p:txBody>
          <a:bodyPr spcFirstLastPara="1" wrap="square" lIns="91425" tIns="91425" rIns="91425" bIns="91425" anchor="t" anchorCtr="0">
            <a:spAutoFit/>
          </a:bodyPr>
          <a:lstStyle/>
          <a:p>
            <a:pPr marL="914400" lvl="1" indent="-323850" algn="l" rtl="0">
              <a:lnSpc>
                <a:spcPct val="115000"/>
              </a:lnSpc>
              <a:spcBef>
                <a:spcPts val="0"/>
              </a:spcBef>
              <a:spcAft>
                <a:spcPts val="0"/>
              </a:spcAft>
              <a:buSzPts val="1500"/>
              <a:buFont typeface="Microsoft Yahei"/>
              <a:buChar char="○"/>
            </a:pPr>
            <a:r>
              <a:rPr lang="en-US" sz="1500"/>
              <a:t>TF-IDF Based Models</a:t>
            </a:r>
            <a:r>
              <a:rPr lang="en-US" sz="1800" baseline="30000">
                <a:solidFill>
                  <a:schemeClr val="dk1"/>
                </a:solidFill>
              </a:rPr>
              <a:t>[6]</a:t>
            </a:r>
            <a:r>
              <a:rPr lang="en-US" sz="1500"/>
              <a:t> </a:t>
            </a:r>
            <a:r>
              <a:rPr lang="en-US" sz="1500" b="1"/>
              <a:t>(Text)</a:t>
            </a:r>
            <a:endParaRPr sz="1500" b="1"/>
          </a:p>
          <a:p>
            <a:pPr marL="914400" lvl="0" indent="0" algn="l" rtl="0">
              <a:lnSpc>
                <a:spcPct val="115000"/>
              </a:lnSpc>
              <a:spcBef>
                <a:spcPts val="0"/>
              </a:spcBef>
              <a:spcAft>
                <a:spcPts val="0"/>
              </a:spcAft>
              <a:buNone/>
            </a:pPr>
            <a:r>
              <a:rPr lang="en-US" sz="1500" b="1"/>
              <a:t>Extract features measuring importance of each word.</a:t>
            </a:r>
            <a:endParaRPr sz="1500" b="1"/>
          </a:p>
          <a:p>
            <a:pPr marL="914400" lvl="0" indent="0" algn="l" rtl="0">
              <a:lnSpc>
                <a:spcPct val="115000"/>
              </a:lnSpc>
              <a:spcBef>
                <a:spcPts val="0"/>
              </a:spcBef>
              <a:spcAft>
                <a:spcPts val="0"/>
              </a:spcAft>
              <a:buNone/>
            </a:pPr>
            <a:r>
              <a:rPr lang="en-US" sz="1500" b="1"/>
              <a:t>Then apply some naive Machine Learning algorithms.</a:t>
            </a:r>
            <a:endParaRPr sz="1500" b="1"/>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Text-CNN Based Model</a:t>
            </a:r>
            <a:r>
              <a:rPr lang="en-US" sz="1800" baseline="30000">
                <a:solidFill>
                  <a:schemeClr val="dk1"/>
                </a:solidFill>
              </a:rPr>
              <a:t>[7]</a:t>
            </a:r>
            <a:r>
              <a:rPr lang="en-US">
                <a:solidFill>
                  <a:schemeClr val="dk1"/>
                </a:solidFill>
              </a:rPr>
              <a:t> </a:t>
            </a:r>
            <a:r>
              <a:rPr lang="en-US" b="1">
                <a:solidFill>
                  <a:schemeClr val="dk1"/>
                </a:solidFill>
              </a:rPr>
              <a:t>(Text)</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panose="020B0604020202020204"/>
              <a:buNone/>
            </a:pPr>
            <a:r>
              <a:rPr lang="en-US" b="1">
                <a:solidFill>
                  <a:schemeClr val="dk1"/>
                </a:solidFill>
              </a:rPr>
              <a:t>Capture local features. (Better for short texts)</a:t>
            </a:r>
            <a:endParaRPr b="1"/>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p:txBody>
      </p:sp>
      <p:sp>
        <p:nvSpPr>
          <p:cNvPr id="322" name="Google Shape;322;p21"/>
          <p:cNvSpPr txBox="1"/>
          <p:nvPr/>
        </p:nvSpPr>
        <p:spPr>
          <a:xfrm>
            <a:off x="6200150" y="336675"/>
            <a:ext cx="5575200" cy="401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b="1">
              <a:solidFill>
                <a:schemeClr val="dk1"/>
              </a:solidFill>
              <a:latin typeface="Microsoft Yahei"/>
              <a:ea typeface="Microsoft Yahei"/>
              <a:cs typeface="Microsoft Yahei"/>
              <a:sym typeface="Microsoft Yahei"/>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BERT Based Model</a:t>
            </a:r>
            <a:r>
              <a:rPr lang="en-US" sz="1800" baseline="30000">
                <a:solidFill>
                  <a:schemeClr val="dk1"/>
                </a:solidFill>
              </a:rPr>
              <a:t>[8]</a:t>
            </a:r>
            <a:r>
              <a:rPr lang="en-US">
                <a:solidFill>
                  <a:schemeClr val="dk1"/>
                </a:solidFill>
              </a:rPr>
              <a:t> </a:t>
            </a:r>
            <a:r>
              <a:rPr lang="en-US" b="1">
                <a:solidFill>
                  <a:schemeClr val="dk1"/>
                </a:solidFill>
              </a:rPr>
              <a:t>(Text)</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panose="020B0604020202020204"/>
              <a:buNone/>
            </a:pPr>
            <a:r>
              <a:rPr lang="en-US" b="1">
                <a:solidFill>
                  <a:schemeClr val="dk1"/>
                </a:solidFill>
              </a:rPr>
              <a:t>Tokenize and encode the whole sentence.</a:t>
            </a: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ResNet50 Based Model</a:t>
            </a:r>
            <a:r>
              <a:rPr lang="en-US" sz="1800" baseline="30000">
                <a:solidFill>
                  <a:schemeClr val="dk1"/>
                </a:solidFill>
              </a:rPr>
              <a:t>[9]</a:t>
            </a:r>
            <a:r>
              <a:rPr lang="en-US" b="1">
                <a:solidFill>
                  <a:schemeClr val="dk1"/>
                </a:solidFill>
              </a:rPr>
              <a:t> (Image)</a:t>
            </a:r>
            <a:endParaRPr b="1">
              <a:solidFill>
                <a:schemeClr val="dk1"/>
              </a:solidFill>
            </a:endParaRPr>
          </a:p>
          <a:p>
            <a:pPr marL="914400" lvl="0" indent="0" algn="l" rtl="0">
              <a:lnSpc>
                <a:spcPct val="115000"/>
              </a:lnSpc>
              <a:spcBef>
                <a:spcPts val="0"/>
              </a:spcBef>
              <a:spcAft>
                <a:spcPts val="0"/>
              </a:spcAft>
              <a:buNone/>
            </a:pPr>
            <a:r>
              <a:rPr lang="en-US" b="1">
                <a:solidFill>
                  <a:schemeClr val="dk1"/>
                </a:solidFill>
              </a:rPr>
              <a:t>Extract image features with deep CNN.</a:t>
            </a:r>
            <a:endParaRPr lang="en-US" b="1">
              <a:solidFill>
                <a:schemeClr val="dk1"/>
              </a:solidFill>
            </a:endParaRPr>
          </a:p>
        </p:txBody>
      </p:sp>
      <p:pic>
        <p:nvPicPr>
          <p:cNvPr id="323" name="Google Shape;323;p21"/>
          <p:cNvPicPr preferRelativeResize="0"/>
          <p:nvPr/>
        </p:nvPicPr>
        <p:blipFill>
          <a:blip r:embed="rId2"/>
          <a:stretch>
            <a:fillRect/>
          </a:stretch>
        </p:blipFill>
        <p:spPr>
          <a:xfrm>
            <a:off x="1619325" y="3935501"/>
            <a:ext cx="2683425" cy="2838750"/>
          </a:xfrm>
          <a:prstGeom prst="rect">
            <a:avLst/>
          </a:prstGeom>
          <a:noFill/>
          <a:ln>
            <a:noFill/>
          </a:ln>
        </p:spPr>
      </p:pic>
      <p:pic>
        <p:nvPicPr>
          <p:cNvPr id="324" name="Google Shape;324;p21"/>
          <p:cNvPicPr preferRelativeResize="0"/>
          <p:nvPr/>
        </p:nvPicPr>
        <p:blipFill>
          <a:blip r:embed="rId3"/>
          <a:stretch>
            <a:fillRect/>
          </a:stretch>
        </p:blipFill>
        <p:spPr>
          <a:xfrm>
            <a:off x="1294025" y="1860000"/>
            <a:ext cx="3962700" cy="1327242"/>
          </a:xfrm>
          <a:prstGeom prst="rect">
            <a:avLst/>
          </a:prstGeom>
          <a:noFill/>
          <a:ln>
            <a:noFill/>
          </a:ln>
        </p:spPr>
      </p:pic>
      <p:pic>
        <p:nvPicPr>
          <p:cNvPr id="325" name="Google Shape;325;p21"/>
          <p:cNvPicPr preferRelativeResize="0"/>
          <p:nvPr/>
        </p:nvPicPr>
        <p:blipFill>
          <a:blip r:embed="rId4"/>
          <a:stretch>
            <a:fillRect/>
          </a:stretch>
        </p:blipFill>
        <p:spPr>
          <a:xfrm>
            <a:off x="7684050" y="1320626"/>
            <a:ext cx="2607401" cy="2233450"/>
          </a:xfrm>
          <a:prstGeom prst="rect">
            <a:avLst/>
          </a:prstGeom>
          <a:noFill/>
          <a:ln>
            <a:noFill/>
          </a:ln>
        </p:spPr>
      </p:pic>
      <p:pic>
        <p:nvPicPr>
          <p:cNvPr id="326" name="Google Shape;326;p21"/>
          <p:cNvPicPr preferRelativeResize="0"/>
          <p:nvPr/>
        </p:nvPicPr>
        <p:blipFill>
          <a:blip r:embed="rId5"/>
          <a:stretch>
            <a:fillRect/>
          </a:stretch>
        </p:blipFill>
        <p:spPr>
          <a:xfrm>
            <a:off x="5432750" y="4292575"/>
            <a:ext cx="3107760" cy="2233450"/>
          </a:xfrm>
          <a:prstGeom prst="rect">
            <a:avLst/>
          </a:prstGeom>
          <a:noFill/>
          <a:ln>
            <a:noFill/>
          </a:ln>
        </p:spPr>
      </p:pic>
      <p:pic>
        <p:nvPicPr>
          <p:cNvPr id="327" name="Google Shape;327;p21"/>
          <p:cNvPicPr preferRelativeResize="0"/>
          <p:nvPr/>
        </p:nvPicPr>
        <p:blipFill>
          <a:blip r:embed="rId6"/>
          <a:stretch>
            <a:fillRect/>
          </a:stretch>
        </p:blipFill>
        <p:spPr>
          <a:xfrm>
            <a:off x="8653150" y="4333650"/>
            <a:ext cx="3526821" cy="2192375"/>
          </a:xfrm>
          <a:prstGeom prst="rect">
            <a:avLst/>
          </a:prstGeom>
          <a:noFill/>
          <a:ln>
            <a:noFill/>
          </a:ln>
        </p:spPr>
      </p:pic>
      <p:sp>
        <p:nvSpPr>
          <p:cNvPr id="328" name="Google Shape;328;p21"/>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Text CNN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Text Box 2"/>
          <p:cNvSpPr txBox="1"/>
          <p:nvPr/>
        </p:nvSpPr>
        <p:spPr>
          <a:xfrm>
            <a:off x="852805" y="1005840"/>
            <a:ext cx="10765155" cy="4154170"/>
          </a:xfrm>
          <a:prstGeom prst="rect">
            <a:avLst/>
          </a:prstGeom>
          <a:noFill/>
        </p:spPr>
        <p:txBody>
          <a:bodyPr wrap="square" rtlCol="0">
            <a:spAutoFit/>
          </a:bodyPr>
          <a:p>
            <a:r>
              <a:rPr lang="en-US"/>
              <a:t>The model chosen for this task is TextCNN (Convolutional Neural Network for Text). TextCNN is a type of neural network architecture specifically designed for processing text data. It is effective in capturing local patterns and features in sequential data, making it suitable for tasks like sentiment analysis, spam detection, and, in this case, hateful meme detection.</a:t>
            </a:r>
            <a:endParaRPr lang="en-US"/>
          </a:p>
          <a:p>
            <a:endParaRPr lang="en-US"/>
          </a:p>
          <a:p>
            <a:r>
              <a:rPr lang="en-US"/>
              <a:t>Steps of pseudo code used for implementing this Text CNN are :</a:t>
            </a:r>
            <a:br>
              <a:rPr lang="en-US"/>
            </a:br>
            <a:r>
              <a:rPr lang="en-US"/>
              <a:t>1) Data Loading and Preprocessing:</a:t>
            </a:r>
            <a:endParaRPr lang="en-US"/>
          </a:p>
          <a:p>
            <a:r>
              <a:rPr lang="en-US" sz="1000"/>
              <a:t># Load Data</a:t>
            </a:r>
            <a:endParaRPr lang="en-US" sz="1000"/>
          </a:p>
          <a:p>
            <a:r>
              <a:rPr lang="en-US" sz="1000"/>
              <a:t>path = '/Users/ikea/Documents/DKU/STATS402/hateful_memes/'</a:t>
            </a:r>
            <a:endParaRPr lang="en-US" sz="1000"/>
          </a:p>
          <a:p>
            <a:r>
              <a:rPr lang="en-US" sz="1000"/>
              <a:t>train_data = read_json(path+'train.jsonl', lines=True)</a:t>
            </a:r>
            <a:endParaRPr lang="en-US" sz="1000"/>
          </a:p>
          <a:p>
            <a:r>
              <a:rPr lang="en-US" sz="1000"/>
              <a:t># ... Similar loading for other datasets</a:t>
            </a:r>
            <a:endParaRPr lang="en-US" sz="1000"/>
          </a:p>
          <a:p>
            <a:endParaRPr lang="en-US" sz="1000"/>
          </a:p>
          <a:p>
            <a:r>
              <a:rPr lang="en-US" sz="1000"/>
              <a:t># Concatenate Data</a:t>
            </a:r>
            <a:endParaRPr lang="en-US" sz="1000"/>
          </a:p>
          <a:p>
            <a:r>
              <a:rPr lang="en-US" sz="1000"/>
              <a:t>train_data = concatenate(train_data, test_data)</a:t>
            </a:r>
            <a:endParaRPr lang="en-US" sz="1000"/>
          </a:p>
          <a:p>
            <a:r>
              <a:rPr lang="en-US" sz="1000"/>
              <a:t>train_data = concatenate(train_data, dev_unseen_data)</a:t>
            </a:r>
            <a:endParaRPr lang="en-US" sz="1000"/>
          </a:p>
          <a:p>
            <a:r>
              <a:rPr lang="en-US" sz="1000"/>
              <a:t>train_data = concatenate(train_data, final_test_data)</a:t>
            </a:r>
            <a:endParaRPr lang="en-US" sz="1000"/>
          </a:p>
          <a:p>
            <a:r>
              <a:rPr lang="en-US" sz="1000"/>
              <a:t>train_data = concatenate(train_data, test_unseen_data)</a:t>
            </a:r>
            <a:endParaRPr lang="en-US" sz="1000"/>
          </a:p>
          <a:p>
            <a:endParaRPr lang="en-US" sz="1000"/>
          </a:p>
          <a:p>
            <a:r>
              <a:rPr lang="en-US" sz="1000"/>
              <a:t># Visualize Label Distribution</a:t>
            </a:r>
            <a:endParaRPr lang="en-US" sz="1000"/>
          </a:p>
          <a:p>
            <a:r>
              <a:rPr lang="en-US" sz="1000"/>
              <a:t>plot_pie_chart(train_data.label, title='Train data Label distribution')</a:t>
            </a:r>
            <a:endParaRPr lang="en-US" sz="1000"/>
          </a:p>
          <a:p>
            <a:endParaRPr lang="en-US" sz="1000"/>
          </a:p>
          <a:p>
            <a:r>
              <a:rPr lang="en-US" sz="1000"/>
              <a:t># Create Vocabulary</a:t>
            </a:r>
            <a:endParaRPr lang="en-US" sz="1000"/>
          </a:p>
          <a:p>
            <a:r>
              <a:rPr lang="en-US" sz="1000"/>
              <a:t>vocab = create_vocab(train_data.text)</a:t>
            </a:r>
            <a:endParaRPr lang="en-US" sz="1000"/>
          </a:p>
          <a:p>
            <a:r>
              <a:rPr lang="en-US" sz="1000"/>
              <a:t>write_to_file("vocab.txt", vocab)</a:t>
            </a:r>
            <a:endParaRPr lang="en-US" sz="1000"/>
          </a:p>
          <a:p>
            <a:r>
              <a:rPr lang="en-US" sz="1000"/>
              <a:t>char2idx, idx2char = create_mappings(vocab)</a:t>
            </a:r>
            <a:endParaRPr lang="en-US" sz="1000"/>
          </a:p>
        </p:txBody>
      </p:sp>
      <p:sp>
        <p:nvSpPr>
          <p:cNvPr id="2" name="Text Box 1"/>
          <p:cNvSpPr txBox="1"/>
          <p:nvPr/>
        </p:nvSpPr>
        <p:spPr>
          <a:xfrm>
            <a:off x="6177915" y="2203450"/>
            <a:ext cx="4799330" cy="1999615"/>
          </a:xfrm>
          <a:prstGeom prst="rect">
            <a:avLst/>
          </a:prstGeom>
          <a:noFill/>
        </p:spPr>
        <p:txBody>
          <a:bodyPr wrap="none" rtlCol="0">
            <a:spAutoFit/>
          </a:bodyPr>
          <a:p>
            <a:pPr algn="l"/>
            <a:r>
              <a:rPr lang="en-US"/>
              <a:t>2. Text Tokenization and Vocabulary Creation:</a:t>
            </a:r>
            <a:endParaRPr lang="en-US"/>
          </a:p>
          <a:p>
            <a:pPr algn="l"/>
            <a:r>
              <a:rPr lang="en-US" sz="1000"/>
              <a:t># Tokenization and Mapping</a:t>
            </a:r>
            <a:endParaRPr lang="en-US" sz="1000"/>
          </a:p>
          <a:p>
            <a:pPr algn="l"/>
            <a:r>
              <a:rPr lang="en-US" sz="1000"/>
              <a:t>sequence_length = 385</a:t>
            </a:r>
            <a:endParaRPr lang="en-US" sz="1000"/>
          </a:p>
          <a:p>
            <a:pPr algn="l"/>
            <a:r>
              <a:rPr lang="en-US" sz="1000"/>
              <a:t>data_input = tokenize_text(train_data.text, char2idx, sequence_length)</a:t>
            </a:r>
            <a:endParaRPr lang="en-US" sz="1000"/>
          </a:p>
          <a:p>
            <a:pPr algn="l"/>
            <a:endParaRPr lang="en-US" sz="1000"/>
          </a:p>
          <a:p>
            <a:pPr algn="l"/>
            <a:r>
              <a:rPr lang="en-US" sz="1000"/>
              <a:t># Example Tokenizer Function</a:t>
            </a:r>
            <a:endParaRPr lang="en-US" sz="1000"/>
          </a:p>
          <a:p>
            <a:pPr algn="l"/>
            <a:r>
              <a:rPr lang="en-US" sz="1000"/>
              <a:t>function tokenize_text(text, char2idx, sequence_length):</a:t>
            </a:r>
            <a:endParaRPr lang="en-US" sz="1000"/>
          </a:p>
          <a:p>
            <a:pPr algn="l"/>
            <a:r>
              <a:rPr lang="en-US" sz="1000"/>
              <a:t>    tokenized_data = []</a:t>
            </a:r>
            <a:endParaRPr lang="en-US" sz="1000"/>
          </a:p>
          <a:p>
            <a:pPr algn="l"/>
            <a:r>
              <a:rPr lang="en-US" sz="1000"/>
              <a:t>    for sentence in text:</a:t>
            </a:r>
            <a:endParaRPr lang="en-US" sz="1000"/>
          </a:p>
          <a:p>
            <a:pPr algn="l"/>
            <a:r>
              <a:rPr lang="en-US" sz="1000"/>
              <a:t>        tokenized_sentence = [char2idx.get(char, unk_id) for char in sentence]</a:t>
            </a:r>
            <a:endParaRPr lang="en-US" sz="1000"/>
          </a:p>
          <a:p>
            <a:pPr algn="l"/>
            <a:r>
              <a:rPr lang="en-US" sz="1000"/>
              <a:t>        tokenized_data.append(pad_or_trim(tokenized_sentence, sequence_length))</a:t>
            </a:r>
            <a:endParaRPr lang="en-US" sz="1000"/>
          </a:p>
          <a:p>
            <a:pPr algn="l"/>
            <a:r>
              <a:rPr lang="en-US" sz="1000"/>
              <a:t>    return tokenized_data</a:t>
            </a:r>
            <a:endParaRPr lang="en-US" sz="1000"/>
          </a:p>
        </p:txBody>
      </p:sp>
      <p:sp>
        <p:nvSpPr>
          <p:cNvPr id="5" name="Text Box 4"/>
          <p:cNvSpPr txBox="1"/>
          <p:nvPr/>
        </p:nvSpPr>
        <p:spPr>
          <a:xfrm>
            <a:off x="6158865" y="4285615"/>
            <a:ext cx="5614035" cy="2153285"/>
          </a:xfrm>
          <a:prstGeom prst="rect">
            <a:avLst/>
          </a:prstGeom>
          <a:noFill/>
        </p:spPr>
        <p:txBody>
          <a:bodyPr wrap="square" rtlCol="0">
            <a:spAutoFit/>
          </a:bodyPr>
          <a:p>
            <a:pPr algn="l"/>
            <a:r>
              <a:rPr lang="en-US"/>
              <a:t>3. TextCNN Model Implementation</a:t>
            </a:r>
            <a:endParaRPr lang="en-US"/>
          </a:p>
          <a:p>
            <a:pPr algn="l"/>
            <a:r>
              <a:rPr lang="en-US" sz="1000"/>
              <a:t># Define Model</a:t>
            </a:r>
            <a:endParaRPr lang="en-US" sz="1000"/>
          </a:p>
          <a:p>
            <a:pPr algn="l"/>
            <a:r>
              <a:rPr lang="en-US" sz="1000"/>
              <a:t>model = TextCNN(embedding_size=100, filter_num=10, sequence_length=385, vocab_size=len(vocab), num_classes=2)</a:t>
            </a:r>
            <a:endParaRPr lang="en-US" sz="1000"/>
          </a:p>
          <a:p>
            <a:pPr algn="l"/>
            <a:endParaRPr lang="en-US" sz="1000"/>
          </a:p>
          <a:p>
            <a:pPr algn="l"/>
            <a:r>
              <a:rPr lang="en-US" sz="1000"/>
              <a:t># Example TextCNN Model Class</a:t>
            </a:r>
            <a:endParaRPr lang="en-US" sz="1000"/>
          </a:p>
          <a:p>
            <a:pPr algn="l"/>
            <a:r>
              <a:rPr lang="en-US" sz="1000"/>
              <a:t>class TextCNN:</a:t>
            </a:r>
            <a:endParaRPr lang="en-US" sz="1000"/>
          </a:p>
          <a:p>
            <a:pPr algn="l"/>
            <a:r>
              <a:rPr lang="en-US" sz="1000"/>
              <a:t>    function __init__(self, embedding_size, filter_num, sequence_length, vocab_size, num_classes):</a:t>
            </a:r>
            <a:endParaRPr lang="en-US" sz="1000"/>
          </a:p>
          <a:p>
            <a:pPr algn="l"/>
            <a:r>
              <a:rPr lang="en-US" sz="1000"/>
              <a:t>        # ... Initialize model components</a:t>
            </a:r>
            <a:endParaRPr lang="en-US" sz="1000"/>
          </a:p>
          <a:p>
            <a:pPr algn="l"/>
            <a:endParaRPr lang="en-US" sz="1000"/>
          </a:p>
          <a:p>
            <a:pPr algn="l"/>
            <a:r>
              <a:rPr lang="en-US" sz="1000"/>
              <a:t>    function forward(self, X):</a:t>
            </a:r>
            <a:endParaRPr lang="en-US" sz="1000"/>
          </a:p>
          <a:p>
            <a:pPr algn="l"/>
            <a:r>
              <a:rPr lang="en-US" sz="1000"/>
              <a:t>        # ... Forward pass logic</a:t>
            </a:r>
            <a:endParaRPr lang="en-US" sz="1000"/>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Text CNN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7" name="Text Box 6"/>
          <p:cNvSpPr txBox="1"/>
          <p:nvPr/>
        </p:nvSpPr>
        <p:spPr>
          <a:xfrm>
            <a:off x="895350" y="1143000"/>
            <a:ext cx="2722880" cy="1229995"/>
          </a:xfrm>
          <a:prstGeom prst="rect">
            <a:avLst/>
          </a:prstGeom>
          <a:noFill/>
        </p:spPr>
        <p:txBody>
          <a:bodyPr wrap="none" rtlCol="0">
            <a:spAutoFit/>
          </a:bodyPr>
          <a:p>
            <a:pPr algn="l"/>
            <a:r>
              <a:rPr lang="en-US"/>
              <a:t>4. Training and Evaluation:</a:t>
            </a:r>
            <a:endParaRPr lang="en-US"/>
          </a:p>
          <a:p>
            <a:pPr algn="l"/>
            <a:r>
              <a:rPr lang="en-US" sz="1000"/>
              <a:t># Training</a:t>
            </a:r>
            <a:endParaRPr lang="en-US" sz="1000"/>
          </a:p>
          <a:p>
            <a:pPr algn="l"/>
            <a:r>
              <a:rPr lang="en-US" sz="1000"/>
              <a:t>for epoch in range(1, Epoch+1):</a:t>
            </a:r>
            <a:endParaRPr lang="en-US" sz="1000"/>
          </a:p>
          <a:p>
            <a:pPr algn="l"/>
            <a:r>
              <a:rPr lang="en-US" sz="1000"/>
              <a:t>    train_accuracy, y_train, pred_train = train()</a:t>
            </a:r>
            <a:endParaRPr lang="en-US" sz="1000"/>
          </a:p>
          <a:p>
            <a:pPr algn="l"/>
            <a:endParaRPr lang="en-US" sz="1000"/>
          </a:p>
          <a:p>
            <a:pPr algn="l"/>
            <a:r>
              <a:rPr lang="en-US" sz="1000"/>
              <a:t># Evaluation</a:t>
            </a:r>
            <a:endParaRPr lang="en-US" sz="1000"/>
          </a:p>
          <a:p>
            <a:pPr algn="l"/>
            <a:r>
              <a:rPr lang="en-US" sz="1000"/>
              <a:t>test_accuracy, y_test, pred_test = evaluate()</a:t>
            </a:r>
            <a:endParaRPr lang="en-US" sz="1000"/>
          </a:p>
        </p:txBody>
      </p:sp>
      <p:sp>
        <p:nvSpPr>
          <p:cNvPr id="8" name="Text Box 7"/>
          <p:cNvSpPr txBox="1"/>
          <p:nvPr/>
        </p:nvSpPr>
        <p:spPr>
          <a:xfrm>
            <a:off x="895350" y="2529840"/>
            <a:ext cx="4160520" cy="922020"/>
          </a:xfrm>
          <a:prstGeom prst="rect">
            <a:avLst/>
          </a:prstGeom>
          <a:noFill/>
        </p:spPr>
        <p:txBody>
          <a:bodyPr wrap="none" rtlCol="0">
            <a:spAutoFit/>
          </a:bodyPr>
          <a:p>
            <a:pPr algn="l"/>
            <a:r>
              <a:rPr lang="en-US"/>
              <a:t>5. Model Evaluation Metrics:</a:t>
            </a:r>
            <a:endParaRPr lang="en-US"/>
          </a:p>
          <a:p>
            <a:pPr algn="l"/>
            <a:r>
              <a:rPr lang="en-US" sz="1000"/>
              <a:t># Metrics</a:t>
            </a:r>
            <a:endParaRPr lang="en-US" sz="1000"/>
          </a:p>
          <a:p>
            <a:pPr algn="l"/>
            <a:r>
              <a:rPr lang="en-US" sz="1000"/>
              <a:t>auc_score = calculate_auc_score(y_test, pred_test)</a:t>
            </a:r>
            <a:endParaRPr lang="en-US" sz="1000"/>
          </a:p>
          <a:p>
            <a:pPr algn="l"/>
            <a:r>
              <a:rPr lang="en-US" sz="1000"/>
              <a:t>confusion_matrix = calculate_confusion_matrix(y_test, pred_test)</a:t>
            </a:r>
            <a:endParaRPr lang="en-US" sz="1000"/>
          </a:p>
          <a:p>
            <a:pPr algn="l"/>
            <a:r>
              <a:rPr lang="en-US" sz="1000"/>
              <a:t>classification_report = generate_classification_report(y_test, pred_test </a:t>
            </a:r>
            <a:endParaRPr lang="en-US" sz="1000"/>
          </a:p>
        </p:txBody>
      </p:sp>
      <p:sp>
        <p:nvSpPr>
          <p:cNvPr id="9" name="Text Box 8"/>
          <p:cNvSpPr txBox="1"/>
          <p:nvPr/>
        </p:nvSpPr>
        <p:spPr>
          <a:xfrm>
            <a:off x="895350" y="3608705"/>
            <a:ext cx="3528060" cy="1229995"/>
          </a:xfrm>
          <a:prstGeom prst="rect">
            <a:avLst/>
          </a:prstGeom>
          <a:noFill/>
        </p:spPr>
        <p:txBody>
          <a:bodyPr wrap="none" rtlCol="0">
            <a:spAutoFit/>
          </a:bodyPr>
          <a:p>
            <a:pPr algn="l"/>
            <a:r>
              <a:rPr lang="en-US"/>
              <a:t>6. ROC Curve Visualization:</a:t>
            </a:r>
            <a:endParaRPr lang="en-US"/>
          </a:p>
          <a:p>
            <a:pPr algn="l"/>
            <a:r>
              <a:rPr lang="en-US" sz="1000"/>
              <a:t># ROC Curve</a:t>
            </a:r>
            <a:endParaRPr lang="en-US" sz="1000"/>
          </a:p>
          <a:p>
            <a:pPr algn="l"/>
            <a:r>
              <a:rPr lang="en-US" sz="1000"/>
              <a:t>test_fpr, test_tpr = calculate_roc_curve(y_test, pred_test)</a:t>
            </a:r>
            <a:endParaRPr lang="en-US" sz="1000"/>
          </a:p>
          <a:p>
            <a:pPr algn="l"/>
            <a:r>
              <a:rPr lang="en-US" sz="1000"/>
              <a:t>plot_roc_curve(test_fpr, test_tpr, auc_score, label='Test')</a:t>
            </a:r>
            <a:endParaRPr lang="en-US" sz="1000"/>
          </a:p>
          <a:p>
            <a:pPr algn="l"/>
            <a:endParaRPr lang="en-US" sz="1000"/>
          </a:p>
          <a:p>
            <a:pPr algn="l"/>
            <a:r>
              <a:rPr lang="en-US" sz="1000"/>
              <a:t># Training Loop Visualization</a:t>
            </a:r>
            <a:endParaRPr lang="en-US" sz="1000"/>
          </a:p>
          <a:p>
            <a:pPr algn="l"/>
            <a:r>
              <a:rPr lang="en-US" sz="1000"/>
              <a:t>plot_accuracy_over_epochs(train_accuracy, test_accuracy)</a:t>
            </a:r>
            <a:endParaRPr lang="en-US" sz="1000"/>
          </a:p>
        </p:txBody>
      </p:sp>
      <p:sp>
        <p:nvSpPr>
          <p:cNvPr id="11" name="Text Box 10"/>
          <p:cNvSpPr txBox="1"/>
          <p:nvPr/>
        </p:nvSpPr>
        <p:spPr>
          <a:xfrm>
            <a:off x="895350" y="4940935"/>
            <a:ext cx="2591435" cy="1845310"/>
          </a:xfrm>
          <a:prstGeom prst="rect">
            <a:avLst/>
          </a:prstGeom>
          <a:noFill/>
        </p:spPr>
        <p:txBody>
          <a:bodyPr wrap="none" rtlCol="0">
            <a:spAutoFit/>
          </a:bodyPr>
          <a:p>
            <a:pPr algn="l"/>
            <a:r>
              <a:rPr lang="en-US"/>
              <a:t>7. Training Loop:</a:t>
            </a:r>
            <a:endParaRPr lang="en-US"/>
          </a:p>
          <a:p>
            <a:pPr algn="l"/>
            <a:r>
              <a:rPr lang="en-US" sz="1000"/>
              <a:t># Training Loop</a:t>
            </a:r>
            <a:endParaRPr lang="en-US" sz="1000"/>
          </a:p>
          <a:p>
            <a:pPr algn="l"/>
            <a:r>
              <a:rPr lang="en-US" sz="1000"/>
              <a:t>function train():</a:t>
            </a:r>
            <a:endParaRPr lang="en-US" sz="1000"/>
          </a:p>
          <a:p>
            <a:pPr algn="l"/>
            <a:r>
              <a:rPr lang="en-US" sz="1000"/>
              <a:t>    for batch_x, batch_y in train_dataloader:</a:t>
            </a:r>
            <a:endParaRPr lang="en-US" sz="1000"/>
          </a:p>
          <a:p>
            <a:pPr algn="l"/>
            <a:r>
              <a:rPr lang="en-US" sz="1000"/>
              <a:t>        # ... Training logic</a:t>
            </a:r>
            <a:endParaRPr lang="en-US" sz="1000"/>
          </a:p>
          <a:p>
            <a:pPr algn="l"/>
            <a:r>
              <a:rPr lang="en-US" sz="1000"/>
              <a:t>        loss.backward()</a:t>
            </a:r>
            <a:endParaRPr lang="en-US" sz="1000"/>
          </a:p>
          <a:p>
            <a:pPr algn="l"/>
            <a:r>
              <a:rPr lang="en-US" sz="1000"/>
              <a:t>        optimizer.step()</a:t>
            </a:r>
            <a:endParaRPr lang="en-US" sz="1000"/>
          </a:p>
          <a:p>
            <a:pPr algn="l"/>
            <a:endParaRPr lang="en-US" sz="1000"/>
          </a:p>
          <a:p>
            <a:pPr algn="l"/>
            <a:r>
              <a:rPr lang="en-US" sz="1000"/>
              <a:t>function evaluate():</a:t>
            </a:r>
            <a:endParaRPr lang="en-US" sz="1000"/>
          </a:p>
          <a:p>
            <a:pPr algn="l"/>
            <a:r>
              <a:rPr lang="en-US" sz="1000"/>
              <a:t>    for x_batch, y_batch in test_dataloader:</a:t>
            </a:r>
            <a:endParaRPr lang="en-US" sz="1000"/>
          </a:p>
          <a:p>
            <a:pPr algn="l"/>
            <a:r>
              <a:rPr lang="en-US" sz="1000"/>
              <a:t>        # ... Evaluation logic</a:t>
            </a:r>
            <a:endParaRPr lang="en-US" sz="1000"/>
          </a:p>
        </p:txBody>
      </p:sp>
      <p:sp>
        <p:nvSpPr>
          <p:cNvPr id="12" name="Text Box 11"/>
          <p:cNvSpPr txBox="1"/>
          <p:nvPr/>
        </p:nvSpPr>
        <p:spPr>
          <a:xfrm>
            <a:off x="5949315" y="631825"/>
            <a:ext cx="5447030" cy="6247130"/>
          </a:xfrm>
          <a:prstGeom prst="rect">
            <a:avLst/>
          </a:prstGeom>
          <a:noFill/>
        </p:spPr>
        <p:txBody>
          <a:bodyPr wrap="none" rtlCol="0">
            <a:spAutoFit/>
          </a:bodyPr>
          <a:p>
            <a:pPr algn="l"/>
            <a:r>
              <a:rPr lang="en-US" sz="1000"/>
              <a:t>Libraries used :</a:t>
            </a:r>
            <a:br>
              <a:rPr lang="en-US" sz="1000"/>
            </a:br>
            <a:r>
              <a:rPr lang="en-US" sz="1000"/>
              <a:t>Pandas:</a:t>
            </a:r>
            <a:endParaRPr lang="en-US" sz="1000"/>
          </a:p>
          <a:p>
            <a:pPr algn="l"/>
            <a:r>
              <a:rPr lang="en-US" sz="1000"/>
              <a:t>Used for data manipulation and analysis.</a:t>
            </a:r>
            <a:endParaRPr lang="en-US" sz="1000"/>
          </a:p>
          <a:p>
            <a:pPr algn="l"/>
            <a:r>
              <a:rPr lang="en-US" sz="1000"/>
              <a:t>Reading JSON files (pd.read_json).</a:t>
            </a:r>
            <a:endParaRPr lang="en-US" sz="1000"/>
          </a:p>
          <a:p>
            <a:pPr algn="l"/>
            <a:r>
              <a:rPr lang="en-US" sz="1000"/>
              <a:t>Concatenating dataframes (pd.concat).</a:t>
            </a:r>
            <a:endParaRPr lang="en-US" sz="1000"/>
          </a:p>
          <a:p>
            <a:pPr algn="l"/>
            <a:r>
              <a:rPr lang="en-US" sz="1000"/>
              <a:t>Creating and manipulating data structures.</a:t>
            </a:r>
            <a:endParaRPr lang="en-US" sz="1000"/>
          </a:p>
          <a:p>
            <a:pPr algn="l"/>
            <a:endParaRPr lang="en-US" sz="1000"/>
          </a:p>
          <a:p>
            <a:pPr algn="l"/>
            <a:r>
              <a:rPr lang="en-US" sz="1000"/>
              <a:t>Matplotlib and Seaborn:</a:t>
            </a:r>
            <a:endParaRPr lang="en-US" sz="1000"/>
          </a:p>
          <a:p>
            <a:pPr algn="l"/>
            <a:r>
              <a:rPr lang="en-US" sz="1000"/>
              <a:t>Used for data visualization.</a:t>
            </a:r>
            <a:endParaRPr lang="en-US" sz="1000"/>
          </a:p>
          <a:p>
            <a:pPr algn="l"/>
            <a:r>
              <a:rPr lang="en-US" sz="1000"/>
              <a:t>Plotting pie charts (plt.pie).</a:t>
            </a:r>
            <a:endParaRPr lang="en-US" sz="1000"/>
          </a:p>
          <a:p>
            <a:pPr algn="l"/>
            <a:r>
              <a:rPr lang="en-US" sz="1000"/>
              <a:t>Visualizing confusion matrix using a heatmap (sns.heatmap).</a:t>
            </a:r>
            <a:endParaRPr lang="en-US" sz="1000"/>
          </a:p>
          <a:p>
            <a:pPr algn="l"/>
            <a:r>
              <a:rPr lang="en-US" sz="1000"/>
              <a:t>Plotting accuracy over epochs (plt.plot).</a:t>
            </a:r>
            <a:endParaRPr lang="en-US" sz="1000"/>
          </a:p>
          <a:p>
            <a:pPr algn="l"/>
            <a:endParaRPr lang="en-US" sz="1000"/>
          </a:p>
          <a:p>
            <a:pPr algn="l"/>
            <a:r>
              <a:rPr lang="en-US" sz="1000"/>
              <a:t>Numpy:</a:t>
            </a:r>
            <a:endParaRPr lang="en-US" sz="1000"/>
          </a:p>
          <a:p>
            <a:pPr algn="l"/>
            <a:r>
              <a:rPr lang="en-US" sz="1000"/>
              <a:t>Used for numerical operations and array manipulation.</a:t>
            </a:r>
            <a:endParaRPr lang="en-US" sz="1000"/>
          </a:p>
          <a:p>
            <a:pPr algn="l"/>
            <a:r>
              <a:rPr lang="en-US" sz="1000"/>
              <a:t>Handling numerical data, calculating accuracy, and creating arrays.</a:t>
            </a:r>
            <a:endParaRPr lang="en-US" sz="1000"/>
          </a:p>
          <a:p>
            <a:pPr algn="l"/>
            <a:endParaRPr lang="en-US" sz="1000"/>
          </a:p>
          <a:p>
            <a:pPr algn="l"/>
            <a:r>
              <a:rPr lang="en-US" sz="1000"/>
              <a:t>OS and Shutil:</a:t>
            </a:r>
            <a:endParaRPr lang="en-US" sz="1000"/>
          </a:p>
          <a:p>
            <a:pPr algn="l"/>
            <a:r>
              <a:rPr lang="en-US" sz="1000"/>
              <a:t>Operating System and Shell Utilities.</a:t>
            </a:r>
            <a:endParaRPr lang="en-US" sz="1000"/>
          </a:p>
          <a:p>
            <a:pPr algn="l"/>
            <a:r>
              <a:rPr lang="en-US" sz="1000"/>
              <a:t>Handling file paths and directory operations.</a:t>
            </a:r>
            <a:endParaRPr lang="en-US" sz="1000"/>
          </a:p>
          <a:p>
            <a:pPr algn="l"/>
            <a:endParaRPr lang="en-US" sz="1000"/>
          </a:p>
          <a:p>
            <a:pPr algn="l"/>
            <a:r>
              <a:rPr lang="en-US" sz="1000"/>
              <a:t>Collections:</a:t>
            </a:r>
            <a:endParaRPr lang="en-US" sz="1000"/>
          </a:p>
          <a:p>
            <a:pPr algn="l"/>
            <a:r>
              <a:rPr lang="en-US" sz="1000"/>
              <a:t>Used for specialized container datatypes.</a:t>
            </a:r>
            <a:endParaRPr lang="en-US" sz="1000"/>
          </a:p>
          <a:p>
            <a:pPr algn="l"/>
            <a:r>
              <a:rPr lang="en-US" sz="1000"/>
              <a:t>Counting occurrences of characters (Counter).</a:t>
            </a:r>
            <a:endParaRPr lang="en-US" sz="1000"/>
          </a:p>
          <a:p>
            <a:pPr algn="l"/>
            <a:endParaRPr lang="en-US" sz="1000"/>
          </a:p>
          <a:p>
            <a:pPr algn="l"/>
            <a:r>
              <a:rPr lang="en-US" sz="1000"/>
              <a:t>PyTorch:</a:t>
            </a:r>
            <a:endParaRPr lang="en-US" sz="1000"/>
          </a:p>
          <a:p>
            <a:pPr algn="l"/>
            <a:r>
              <a:rPr lang="en-US" sz="1000"/>
              <a:t>Used for building and training neural networks.</a:t>
            </a:r>
            <a:endParaRPr lang="en-US" sz="1000"/>
          </a:p>
          <a:p>
            <a:pPr algn="l"/>
            <a:r>
              <a:rPr lang="en-US" sz="1000"/>
              <a:t>Defining and training a TextCNN model (torch.nn, torch.optim).</a:t>
            </a:r>
            <a:endParaRPr lang="en-US" sz="1000"/>
          </a:p>
          <a:p>
            <a:pPr algn="l"/>
            <a:r>
              <a:rPr lang="en-US" sz="1000"/>
              <a:t>Creating datasets and dataloaders (torch.utils.data).</a:t>
            </a:r>
            <a:endParaRPr lang="en-US" sz="1000"/>
          </a:p>
          <a:p>
            <a:pPr algn="l"/>
            <a:r>
              <a:rPr lang="en-US" sz="1000"/>
              <a:t>Utilizing GPU (if available) for computation (torch.device).</a:t>
            </a:r>
            <a:endParaRPr lang="en-US" sz="1000"/>
          </a:p>
          <a:p>
            <a:pPr algn="l"/>
            <a:endParaRPr lang="en-US" sz="1000"/>
          </a:p>
          <a:p>
            <a:pPr algn="l"/>
            <a:r>
              <a:rPr lang="en-US" sz="1000"/>
              <a:t>TQDM:</a:t>
            </a:r>
            <a:endParaRPr lang="en-US" sz="1000"/>
          </a:p>
          <a:p>
            <a:pPr algn="l"/>
            <a:r>
              <a:rPr lang="en-US" sz="1000"/>
              <a:t>Used for adding progress bars during loops.</a:t>
            </a:r>
            <a:endParaRPr lang="en-US" sz="1000"/>
          </a:p>
          <a:p>
            <a:pPr algn="l"/>
            <a:r>
              <a:rPr lang="en-US" sz="1000"/>
              <a:t>Visualizing progress during training (tqdm.tqdm).</a:t>
            </a:r>
            <a:endParaRPr lang="en-US" sz="1000"/>
          </a:p>
          <a:p>
            <a:pPr algn="l"/>
            <a:endParaRPr lang="en-US" sz="1000"/>
          </a:p>
          <a:p>
            <a:pPr algn="l"/>
            <a:r>
              <a:rPr lang="en-US" sz="1000"/>
              <a:t>Scikit-learn:</a:t>
            </a:r>
            <a:endParaRPr lang="en-US" sz="1000"/>
          </a:p>
          <a:p>
            <a:pPr algn="l"/>
            <a:r>
              <a:rPr lang="en-US" sz="1000"/>
              <a:t>Used for machine learning operations and metrics.</a:t>
            </a:r>
            <a:endParaRPr lang="en-US" sz="1000"/>
          </a:p>
          <a:p>
            <a:pPr algn="l"/>
            <a:r>
              <a:rPr lang="en-US" sz="1000"/>
              <a:t>Calculating ROC AUC score (roc_auc_score).</a:t>
            </a:r>
            <a:endParaRPr lang="en-US" sz="1000"/>
          </a:p>
          <a:p>
            <a:pPr algn="l"/>
            <a:r>
              <a:rPr lang="en-US" sz="1000"/>
              <a:t>Generating ROC curves (roc_curve).</a:t>
            </a:r>
            <a:endParaRPr lang="en-US" sz="1000"/>
          </a:p>
          <a:p>
            <a:pPr algn="l"/>
            <a:r>
              <a:rPr lang="en-US" sz="1000"/>
              <a:t>Calculating confusion matrix and classification report (confusion_matrix, classification_report).</a:t>
            </a:r>
            <a:endParaRPr lang="en-US" sz="100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6553835"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Face Extraction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6" name="Text Box 5"/>
          <p:cNvSpPr txBox="1"/>
          <p:nvPr/>
        </p:nvSpPr>
        <p:spPr>
          <a:xfrm>
            <a:off x="913130" y="1024255"/>
            <a:ext cx="8047355" cy="5631180"/>
          </a:xfrm>
          <a:prstGeom prst="rect">
            <a:avLst/>
          </a:prstGeom>
          <a:noFill/>
        </p:spPr>
        <p:txBody>
          <a:bodyPr wrap="none" rtlCol="0">
            <a:spAutoFit/>
          </a:bodyPr>
          <a:p>
            <a:pPr algn="l"/>
            <a:r>
              <a:rPr lang="en-US" sz="1000"/>
              <a:t># Loop through each image in the 'img' column of data1</a:t>
            </a:r>
            <a:endParaRPr lang="en-US" sz="1000"/>
          </a:p>
          <a:p>
            <a:pPr algn="l"/>
            <a:r>
              <a:rPr lang="en-US" sz="1000"/>
              <a:t>for each in data['img']:</a:t>
            </a:r>
            <a:endParaRPr lang="en-US" sz="1000"/>
          </a:p>
          <a:p>
            <a:pPr algn="l"/>
            <a:r>
              <a:rPr lang="en-US" sz="1000"/>
              <a:t>    print(each)</a:t>
            </a:r>
            <a:endParaRPr lang="en-US" sz="1000"/>
          </a:p>
          <a:p>
            <a:pPr algn="l"/>
            <a:r>
              <a:rPr lang="en-US" sz="1000"/>
              <a:t>    img_path = path + each</a:t>
            </a:r>
            <a:endParaRPr lang="en-US" sz="1000"/>
          </a:p>
          <a:p>
            <a:pPr algn="l"/>
            <a:r>
              <a:rPr lang="en-US" sz="1000"/>
              <a:t>    </a:t>
            </a:r>
            <a:endParaRPr lang="en-US" sz="1000"/>
          </a:p>
          <a:p>
            <a:pPr algn="l"/>
            <a:r>
              <a:rPr lang="en-US" sz="1000"/>
              <a:t>    # Read the image using OpenCV</a:t>
            </a:r>
            <a:endParaRPr lang="en-US" sz="1000"/>
          </a:p>
          <a:p>
            <a:pPr algn="l"/>
            <a:r>
              <a:rPr lang="en-US" sz="1000"/>
              <a:t>    img = cv2.imread(img_path)</a:t>
            </a:r>
            <a:endParaRPr lang="en-US" sz="1000"/>
          </a:p>
          <a:p>
            <a:pPr algn="l"/>
            <a:r>
              <a:rPr lang="en-US" sz="1000"/>
              <a:t>    </a:t>
            </a:r>
            <a:endParaRPr lang="en-US" sz="1000"/>
          </a:p>
          <a:p>
            <a:pPr algn="l"/>
            <a:r>
              <a:rPr lang="en-US" sz="1000"/>
              <a:t>    # Create a face detection engine using the Haar Cascade Classifier</a:t>
            </a:r>
            <a:endParaRPr lang="en-US" sz="1000"/>
          </a:p>
          <a:p>
            <a:pPr algn="l"/>
            <a:r>
              <a:rPr lang="en-US" sz="1000"/>
              <a:t>    face_engine = cv2.CascadeClassifier(cv2.data.haarcascades + 'haarcascade_frontalface_default.xml')</a:t>
            </a:r>
            <a:endParaRPr lang="en-US" sz="1000"/>
          </a:p>
          <a:p>
            <a:pPr algn="l"/>
            <a:r>
              <a:rPr lang="en-US" sz="1000"/>
              <a:t>    </a:t>
            </a:r>
            <a:endParaRPr lang="en-US" sz="1000"/>
          </a:p>
          <a:p>
            <a:pPr algn="l"/>
            <a:r>
              <a:rPr lang="en-US" sz="1000"/>
              <a:t>    # Detect faces in the image</a:t>
            </a:r>
            <a:endParaRPr lang="en-US" sz="1000"/>
          </a:p>
          <a:p>
            <a:pPr algn="l"/>
            <a:r>
              <a:rPr lang="en-US" sz="1000"/>
              <a:t>    faces = face_engine.detectMultiScale(img, scaleFactor=1.3, minNeighbors=5)</a:t>
            </a:r>
            <a:endParaRPr lang="en-US" sz="1000"/>
          </a:p>
          <a:p>
            <a:pPr algn="l"/>
            <a:r>
              <a:rPr lang="en-US" sz="1000"/>
              <a:t>    </a:t>
            </a:r>
            <a:endParaRPr lang="en-US" sz="1000"/>
          </a:p>
          <a:p>
            <a:pPr algn="l"/>
            <a:r>
              <a:rPr lang="en-US" sz="1000"/>
              <a:t>    # Check if any faces are detected</a:t>
            </a:r>
            <a:endParaRPr lang="en-US" sz="1000"/>
          </a:p>
          <a:p>
            <a:pPr algn="l"/>
            <a:r>
              <a:rPr lang="en-US" sz="1000"/>
              <a:t>    if faces != ():</a:t>
            </a:r>
            <a:endParaRPr lang="en-US" sz="1000"/>
          </a:p>
          <a:p>
            <a:pPr algn="l"/>
            <a:r>
              <a:rPr lang="en-US" sz="1000"/>
              <a:t>        max_area = 0</a:t>
            </a:r>
            <a:endParaRPr lang="en-US" sz="1000"/>
          </a:p>
          <a:p>
            <a:pPr algn="l"/>
            <a:r>
              <a:rPr lang="en-US" sz="1000"/>
              <a:t>        max_coordinate = None</a:t>
            </a:r>
            <a:endParaRPr lang="en-US" sz="1000"/>
          </a:p>
          <a:p>
            <a:pPr algn="l"/>
            <a:r>
              <a:rPr lang="en-US" sz="1000"/>
              <a:t>        </a:t>
            </a:r>
            <a:endParaRPr lang="en-US" sz="1000"/>
          </a:p>
          <a:p>
            <a:pPr algn="l"/>
            <a:r>
              <a:rPr lang="en-US" sz="1000"/>
              <a:t>        # Iterate through detected faces to find the one with the maximum area</a:t>
            </a:r>
            <a:endParaRPr lang="en-US" sz="1000"/>
          </a:p>
          <a:p>
            <a:pPr algn="l"/>
            <a:r>
              <a:rPr lang="en-US" sz="1000"/>
              <a:t>        for (x, y, w, h) in faces:</a:t>
            </a:r>
            <a:endParaRPr lang="en-US" sz="1000"/>
          </a:p>
          <a:p>
            <a:pPr algn="l"/>
            <a:r>
              <a:rPr lang="en-US" sz="1000"/>
              <a:t>            area = h * w</a:t>
            </a:r>
            <a:endParaRPr lang="en-US" sz="1000"/>
          </a:p>
          <a:p>
            <a:pPr algn="l"/>
            <a:r>
              <a:rPr lang="en-US" sz="1000"/>
              <a:t>            print(area)</a:t>
            </a:r>
            <a:endParaRPr lang="en-US" sz="1000"/>
          </a:p>
          <a:p>
            <a:pPr algn="l"/>
            <a:r>
              <a:rPr lang="en-US" sz="1000"/>
              <a:t>            </a:t>
            </a:r>
            <a:endParaRPr lang="en-US" sz="1000"/>
          </a:p>
          <a:p>
            <a:pPr algn="l"/>
            <a:r>
              <a:rPr lang="en-US" sz="1000"/>
              <a:t>            if area &gt; max_area:</a:t>
            </a:r>
            <a:endParaRPr lang="en-US" sz="1000"/>
          </a:p>
          <a:p>
            <a:pPr algn="l"/>
            <a:r>
              <a:rPr lang="en-US" sz="1000"/>
              <a:t>                max_area = area</a:t>
            </a:r>
            <a:endParaRPr lang="en-US" sz="1000"/>
          </a:p>
          <a:p>
            <a:pPr algn="l"/>
            <a:r>
              <a:rPr lang="en-US" sz="1000"/>
              <a:t>                max_coordinate = (x, y, w, h)</a:t>
            </a:r>
            <a:endParaRPr lang="en-US" sz="1000"/>
          </a:p>
          <a:p>
            <a:pPr algn="l"/>
            <a:r>
              <a:rPr lang="en-US" sz="1000"/>
              <a:t>        </a:t>
            </a:r>
            <a:endParaRPr lang="en-US" sz="1000"/>
          </a:p>
          <a:p>
            <a:pPr algn="l"/>
            <a:r>
              <a:rPr lang="en-US" sz="1000"/>
              <a:t>        # Crop the image to the region of interest (ROI) containing the face</a:t>
            </a:r>
            <a:endParaRPr lang="en-US" sz="1000"/>
          </a:p>
          <a:p>
            <a:pPr algn="l"/>
            <a:r>
              <a:rPr lang="en-US" sz="1000"/>
              <a:t>        cropped = img[max_coordinate[1]:max_coordinate[1] + max_coordinate[3], max_coordinate[0]:max_coordinate[0] + max_coordinate[2]]</a:t>
            </a:r>
            <a:endParaRPr lang="en-US" sz="1000"/>
          </a:p>
          <a:p>
            <a:pPr algn="l"/>
            <a:r>
              <a:rPr lang="en-US" sz="1000"/>
              <a:t>        </a:t>
            </a:r>
            <a:endParaRPr lang="en-US" sz="1000"/>
          </a:p>
          <a:p>
            <a:pPr algn="l"/>
            <a:r>
              <a:rPr lang="en-US" sz="1000"/>
              <a:t>        # Resize the cropped image to 128x128 pixels</a:t>
            </a:r>
            <a:endParaRPr lang="en-US" sz="1000"/>
          </a:p>
          <a:p>
            <a:pPr algn="l"/>
            <a:r>
              <a:rPr lang="en-US" sz="1000"/>
              <a:t>        resized_image = cv2.resize(cropped, (128, 128), interpolation=cv2.INTER_AREA)</a:t>
            </a:r>
            <a:endParaRPr lang="en-US" sz="1000"/>
          </a:p>
          <a:p>
            <a:pPr algn="l"/>
            <a:r>
              <a:rPr lang="en-US" sz="1000"/>
              <a:t>        </a:t>
            </a:r>
            <a:endParaRPr lang="en-US" sz="1000"/>
          </a:p>
          <a:p>
            <a:pPr algn="l"/>
            <a:r>
              <a:rPr lang="en-US" sz="1000"/>
              <a:t>        # Save the resized image to the specified directory with a modified filename</a:t>
            </a:r>
            <a:endParaRPr lang="en-US" sz="1000"/>
          </a:p>
          <a:p>
            <a:pPr algn="l"/>
            <a:r>
              <a:rPr lang="en-US" sz="1000"/>
              <a:t>        cv2.imwrite(path2 + each[4:], resized_image)</a:t>
            </a:r>
            <a:endParaRPr lang="en-US" sz="1000"/>
          </a:p>
        </p:txBody>
      </p:sp>
      <p:pic>
        <p:nvPicPr>
          <p:cNvPr id="7" name="Picture 6" descr="Screenshot 2023-11-28 at 8.35.34 AM"/>
          <p:cNvPicPr>
            <a:picLocks noChangeAspect="1"/>
          </p:cNvPicPr>
          <p:nvPr/>
        </p:nvPicPr>
        <p:blipFill>
          <a:blip r:embed="rId2"/>
          <a:stretch>
            <a:fillRect/>
          </a:stretch>
        </p:blipFill>
        <p:spPr>
          <a:xfrm>
            <a:off x="8960485" y="248920"/>
            <a:ext cx="2743835" cy="4281805"/>
          </a:xfrm>
          <a:prstGeom prst="rect">
            <a:avLst/>
          </a:prstGeom>
        </p:spPr>
      </p:pic>
      <p:pic>
        <p:nvPicPr>
          <p:cNvPr id="8" name="Picture 7" descr="Screenshot 2023-11-28 at 8.36.25 AM"/>
          <p:cNvPicPr>
            <a:picLocks noChangeAspect="1"/>
          </p:cNvPicPr>
          <p:nvPr/>
        </p:nvPicPr>
        <p:blipFill>
          <a:blip r:embed="rId3"/>
          <a:stretch>
            <a:fillRect/>
          </a:stretch>
        </p:blipFill>
        <p:spPr>
          <a:xfrm>
            <a:off x="9805035" y="4787265"/>
            <a:ext cx="1007745" cy="1031240"/>
          </a:xfrm>
          <a:prstGeom prst="rect">
            <a:avLst/>
          </a:prstGeom>
        </p:spPr>
      </p:pic>
      <p:sp>
        <p:nvSpPr>
          <p:cNvPr id="9" name="Text Box 8"/>
          <p:cNvSpPr txBox="1"/>
          <p:nvPr/>
        </p:nvSpPr>
        <p:spPr>
          <a:xfrm>
            <a:off x="9740900" y="5983605"/>
            <a:ext cx="1251585" cy="306705"/>
          </a:xfrm>
          <a:prstGeom prst="rect">
            <a:avLst/>
          </a:prstGeom>
          <a:noFill/>
        </p:spPr>
        <p:txBody>
          <a:bodyPr wrap="none" rtlCol="0">
            <a:spAutoFit/>
          </a:bodyPr>
          <a:p>
            <a:r>
              <a:rPr lang="en-US"/>
              <a:t>Output image</a:t>
            </a:r>
            <a:endParaRPr lang="en-US"/>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06" name="Shape 406"/>
        <p:cNvGrpSpPr/>
        <p:nvPr/>
      </p:nvGrpSpPr>
      <p:grpSpPr>
        <a:xfrm>
          <a:off x="0" y="0"/>
          <a:ext cx="0" cy="0"/>
          <a:chOff x="0" y="0"/>
          <a:chExt cx="0" cy="0"/>
        </a:xfrm>
      </p:grpSpPr>
      <p:grpSp>
        <p:nvGrpSpPr>
          <p:cNvPr id="407" name="Google Shape;407;p25"/>
          <p:cNvGrpSpPr/>
          <p:nvPr/>
        </p:nvGrpSpPr>
        <p:grpSpPr>
          <a:xfrm>
            <a:off x="0" y="0"/>
            <a:ext cx="12192001" cy="6858000"/>
            <a:chOff x="0" y="0"/>
            <a:chExt cx="12192001" cy="6858000"/>
          </a:xfrm>
        </p:grpSpPr>
        <p:pic>
          <p:nvPicPr>
            <p:cNvPr id="408" name="Google Shape;408;p2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409" name="Google Shape;409;p2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410" name="Google Shape;410;p2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411" name="Google Shape;411;p2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412" name="Google Shape;412;p2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413" name="Google Shape;413;p2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414" name="Google Shape;414;p2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415" name="Google Shape;415;p2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416" name="Google Shape;416;p25"/>
          <p:cNvSpPr txBox="1"/>
          <p:nvPr/>
        </p:nvSpPr>
        <p:spPr>
          <a:xfrm>
            <a:off x="609300" y="435350"/>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Face Extraction – Haar Cascade Classifier</a:t>
            </a:r>
            <a:r>
              <a:rPr lang="en-US" sz="2800" baseline="30000">
                <a:solidFill>
                  <a:schemeClr val="dk2"/>
                </a:solidFill>
              </a:rPr>
              <a:t>[11]</a:t>
            </a:r>
            <a:endParaRPr sz="2100" i="0" u="none" strike="noStrike" cap="none">
              <a:solidFill>
                <a:schemeClr val="dk2"/>
              </a:solidFill>
            </a:endParaRPr>
          </a:p>
        </p:txBody>
      </p:sp>
      <p:sp>
        <p:nvSpPr>
          <p:cNvPr id="417" name="Google Shape;417;p25"/>
          <p:cNvSpPr txBox="1"/>
          <p:nvPr/>
        </p:nvSpPr>
        <p:spPr>
          <a:xfrm>
            <a:off x="920975" y="1299225"/>
            <a:ext cx="5196900" cy="164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800" b="1"/>
              <a:t>Haar-like Features:</a:t>
            </a:r>
            <a:endParaRPr sz="1800" b="1"/>
          </a:p>
          <a:p>
            <a:pPr marL="0" lvl="0" indent="0" algn="l" rtl="0">
              <a:lnSpc>
                <a:spcPct val="150000"/>
              </a:lnSpc>
              <a:spcBef>
                <a:spcPts val="0"/>
              </a:spcBef>
              <a:spcAft>
                <a:spcPts val="0"/>
              </a:spcAft>
              <a:buNone/>
            </a:pPr>
            <a:r>
              <a:rPr lang="en-US" sz="1800"/>
              <a:t>Compare RGB values with adjacent rectangular areas to extract feature.</a:t>
            </a:r>
            <a:endParaRPr sz="1800"/>
          </a:p>
          <a:p>
            <a:pPr marL="0" lvl="0" indent="0" algn="l" rtl="0">
              <a:lnSpc>
                <a:spcPct val="150000"/>
              </a:lnSpc>
              <a:spcBef>
                <a:spcPts val="0"/>
              </a:spcBef>
              <a:spcAft>
                <a:spcPts val="0"/>
              </a:spcAft>
              <a:buNone/>
            </a:pPr>
            <a:endParaRPr>
              <a:latin typeface="Microsoft Yahei"/>
              <a:ea typeface="Microsoft Yahei"/>
              <a:cs typeface="Microsoft Yahei"/>
              <a:sym typeface="Microsoft Yahei"/>
            </a:endParaRPr>
          </a:p>
        </p:txBody>
      </p:sp>
      <p:pic>
        <p:nvPicPr>
          <p:cNvPr id="418" name="Google Shape;418;p25"/>
          <p:cNvPicPr preferRelativeResize="0"/>
          <p:nvPr/>
        </p:nvPicPr>
        <p:blipFill>
          <a:blip r:embed="rId2"/>
          <a:stretch>
            <a:fillRect/>
          </a:stretch>
        </p:blipFill>
        <p:spPr>
          <a:xfrm>
            <a:off x="920975" y="4640175"/>
            <a:ext cx="2375994" cy="1647000"/>
          </a:xfrm>
          <a:prstGeom prst="rect">
            <a:avLst/>
          </a:prstGeom>
          <a:noFill/>
          <a:ln>
            <a:noFill/>
          </a:ln>
        </p:spPr>
      </p:pic>
      <p:sp>
        <p:nvSpPr>
          <p:cNvPr id="419" name="Google Shape;419;p25"/>
          <p:cNvSpPr txBox="1"/>
          <p:nvPr/>
        </p:nvSpPr>
        <p:spPr>
          <a:xfrm>
            <a:off x="920975" y="2762950"/>
            <a:ext cx="5196900" cy="164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800" b="1"/>
              <a:t>Cascaded Classifier</a:t>
            </a:r>
            <a:r>
              <a:rPr lang="en-US" sz="1800" b="1"/>
              <a:t>:</a:t>
            </a:r>
            <a:endParaRPr sz="1800" b="1"/>
          </a:p>
          <a:p>
            <a:pPr marL="0" lvl="0" indent="0" algn="l" rtl="0">
              <a:lnSpc>
                <a:spcPct val="150000"/>
              </a:lnSpc>
              <a:spcBef>
                <a:spcPts val="0"/>
              </a:spcBef>
              <a:spcAft>
                <a:spcPts val="0"/>
              </a:spcAft>
              <a:buNone/>
            </a:pPr>
            <a:r>
              <a:rPr lang="en-US" sz="1800"/>
              <a:t>Input all potential sub-windows into the classifier and reject sub-windows stage by stage.</a:t>
            </a:r>
            <a:endParaRPr sz="1800"/>
          </a:p>
          <a:p>
            <a:pPr marL="0" lvl="0" indent="0" algn="l" rtl="0">
              <a:lnSpc>
                <a:spcPct val="150000"/>
              </a:lnSpc>
              <a:spcBef>
                <a:spcPts val="0"/>
              </a:spcBef>
              <a:spcAft>
                <a:spcPts val="0"/>
              </a:spcAft>
              <a:buNone/>
            </a:pPr>
            <a:endParaRPr>
              <a:latin typeface="Microsoft Yahei"/>
              <a:ea typeface="Microsoft Yahei"/>
              <a:cs typeface="Microsoft Yahei"/>
              <a:sym typeface="Microsoft Yahei"/>
            </a:endParaRPr>
          </a:p>
        </p:txBody>
      </p:sp>
      <p:pic>
        <p:nvPicPr>
          <p:cNvPr id="420" name="Google Shape;420;p25"/>
          <p:cNvPicPr preferRelativeResize="0"/>
          <p:nvPr/>
        </p:nvPicPr>
        <p:blipFill>
          <a:blip r:embed="rId3"/>
          <a:stretch>
            <a:fillRect/>
          </a:stretch>
        </p:blipFill>
        <p:spPr>
          <a:xfrm>
            <a:off x="3877850" y="4640175"/>
            <a:ext cx="2745000" cy="1647000"/>
          </a:xfrm>
          <a:prstGeom prst="rect">
            <a:avLst/>
          </a:prstGeom>
          <a:noFill/>
          <a:ln>
            <a:noFill/>
          </a:ln>
        </p:spPr>
      </p:pic>
      <p:pic>
        <p:nvPicPr>
          <p:cNvPr id="421" name="Google Shape;421;p25"/>
          <p:cNvPicPr preferRelativeResize="0"/>
          <p:nvPr/>
        </p:nvPicPr>
        <p:blipFill>
          <a:blip r:embed="rId4"/>
          <a:stretch>
            <a:fillRect/>
          </a:stretch>
        </p:blipFill>
        <p:spPr>
          <a:xfrm>
            <a:off x="7203725" y="1299225"/>
            <a:ext cx="4391625" cy="2924900"/>
          </a:xfrm>
          <a:prstGeom prst="rect">
            <a:avLst/>
          </a:prstGeom>
          <a:noFill/>
          <a:ln>
            <a:noFill/>
          </a:ln>
        </p:spPr>
      </p:pic>
      <p:pic>
        <p:nvPicPr>
          <p:cNvPr id="422" name="Google Shape;422;p25"/>
          <p:cNvPicPr preferRelativeResize="0"/>
          <p:nvPr/>
        </p:nvPicPr>
        <p:blipFill>
          <a:blip r:embed="rId5"/>
          <a:stretch>
            <a:fillRect/>
          </a:stretch>
        </p:blipFill>
        <p:spPr>
          <a:xfrm>
            <a:off x="9012800" y="5166550"/>
            <a:ext cx="1219200" cy="1219200"/>
          </a:xfrm>
          <a:prstGeom prst="rect">
            <a:avLst/>
          </a:prstGeom>
          <a:noFill/>
          <a:ln>
            <a:noFill/>
          </a:ln>
        </p:spPr>
      </p:pic>
      <p:sp>
        <p:nvSpPr>
          <p:cNvPr id="423" name="Google Shape;423;p25"/>
          <p:cNvSpPr/>
          <p:nvPr/>
        </p:nvSpPr>
        <p:spPr>
          <a:xfrm>
            <a:off x="9408025" y="1924175"/>
            <a:ext cx="509700" cy="5592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4" name="Google Shape;424;p25"/>
          <p:cNvCxnSpPr>
            <a:endCxn id="423" idx="1"/>
          </p:cNvCxnSpPr>
          <p:nvPr/>
        </p:nvCxnSpPr>
        <p:spPr>
          <a:xfrm rot="10800000" flipH="1">
            <a:off x="9013525" y="2203775"/>
            <a:ext cx="394500" cy="3009600"/>
          </a:xfrm>
          <a:prstGeom prst="straightConnector1">
            <a:avLst/>
          </a:prstGeom>
          <a:noFill/>
          <a:ln w="38100" cap="flat" cmpd="sng">
            <a:solidFill>
              <a:srgbClr val="38761D"/>
            </a:solidFill>
            <a:prstDash val="solid"/>
            <a:round/>
            <a:headEnd type="none" w="med" len="med"/>
            <a:tailEnd type="none" w="med" len="med"/>
          </a:ln>
        </p:spPr>
      </p:cxnSp>
      <p:cxnSp>
        <p:nvCxnSpPr>
          <p:cNvPr id="425" name="Google Shape;425;p25"/>
          <p:cNvCxnSpPr/>
          <p:nvPr/>
        </p:nvCxnSpPr>
        <p:spPr>
          <a:xfrm rot="10800000">
            <a:off x="9917725" y="2203750"/>
            <a:ext cx="312600" cy="3026100"/>
          </a:xfrm>
          <a:prstGeom prst="straightConnector1">
            <a:avLst/>
          </a:prstGeom>
          <a:noFill/>
          <a:ln w="38100" cap="flat" cmpd="sng">
            <a:solidFill>
              <a:srgbClr val="38761D"/>
            </a:solidFill>
            <a:prstDash val="solid"/>
            <a:round/>
            <a:headEnd type="none" w="med" len="med"/>
            <a:tailEnd type="none" w="med" len="med"/>
          </a:ln>
        </p:spPr>
      </p:cxnSp>
      <p:sp>
        <p:nvSpPr>
          <p:cNvPr id="426" name="Google Shape;426;p2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grpSp>
        <p:nvGrpSpPr>
          <p:cNvPr id="431" name="Google Shape;431;p26"/>
          <p:cNvGrpSpPr/>
          <p:nvPr/>
        </p:nvGrpSpPr>
        <p:grpSpPr>
          <a:xfrm>
            <a:off x="0" y="0"/>
            <a:ext cx="12192001" cy="6858000"/>
            <a:chOff x="0" y="0"/>
            <a:chExt cx="12192001" cy="6858000"/>
          </a:xfrm>
        </p:grpSpPr>
        <p:pic>
          <p:nvPicPr>
            <p:cNvPr id="432" name="Google Shape;432;p26"/>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433" name="Google Shape;433;p26"/>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434" name="Google Shape;434;p26"/>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435" name="Google Shape;435;p26"/>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436" name="Google Shape;436;p26"/>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437" name="Google Shape;437;p26"/>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438" name="Google Shape;438;p26"/>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439" name="Google Shape;439;p26"/>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440" name="Google Shape;440;p26"/>
          <p:cNvSpPr txBox="1"/>
          <p:nvPr/>
        </p:nvSpPr>
        <p:spPr>
          <a:xfrm>
            <a:off x="609300" y="435350"/>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Face Extraction - Multiple Face Problem</a:t>
            </a:r>
            <a:endParaRPr sz="1100" b="0" i="0" u="none" strike="noStrike" cap="none">
              <a:solidFill>
                <a:schemeClr val="dk1"/>
              </a:solidFill>
              <a:latin typeface="Calibri"/>
              <a:ea typeface="Calibri"/>
              <a:cs typeface="Calibri"/>
              <a:sym typeface="Calibri"/>
            </a:endParaRPr>
          </a:p>
        </p:txBody>
      </p:sp>
      <p:pic>
        <p:nvPicPr>
          <p:cNvPr id="441" name="Google Shape;441;p26"/>
          <p:cNvPicPr preferRelativeResize="0"/>
          <p:nvPr/>
        </p:nvPicPr>
        <p:blipFill>
          <a:blip r:embed="rId2"/>
          <a:stretch>
            <a:fillRect/>
          </a:stretch>
        </p:blipFill>
        <p:spPr>
          <a:xfrm>
            <a:off x="609300" y="1321625"/>
            <a:ext cx="5360625" cy="4741025"/>
          </a:xfrm>
          <a:prstGeom prst="rect">
            <a:avLst/>
          </a:prstGeom>
          <a:noFill/>
          <a:ln>
            <a:noFill/>
          </a:ln>
        </p:spPr>
      </p:pic>
      <p:cxnSp>
        <p:nvCxnSpPr>
          <p:cNvPr id="442" name="Google Shape;442;p26"/>
          <p:cNvCxnSpPr/>
          <p:nvPr/>
        </p:nvCxnSpPr>
        <p:spPr>
          <a:xfrm rot="10800000" flipH="1">
            <a:off x="5969925" y="3667538"/>
            <a:ext cx="2532600" cy="2460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26"/>
          <p:cNvSpPr txBox="1"/>
          <p:nvPr/>
        </p:nvSpPr>
        <p:spPr>
          <a:xfrm>
            <a:off x="8584825" y="3125750"/>
            <a:ext cx="32892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latin typeface="Calibri"/>
                <a:ea typeface="Calibri"/>
                <a:cs typeface="Calibri"/>
                <a:sym typeface="Calibri"/>
              </a:rPr>
              <a:t>Solution:</a:t>
            </a:r>
            <a:endParaRPr sz="2000" b="1">
              <a:latin typeface="Calibri"/>
              <a:ea typeface="Calibri"/>
              <a:cs typeface="Calibri"/>
              <a:sym typeface="Calibri"/>
            </a:endParaRPr>
          </a:p>
          <a:p>
            <a:pPr marL="0" lvl="0" indent="0" algn="ctr" rtl="0">
              <a:spcBef>
                <a:spcPts val="0"/>
              </a:spcBef>
              <a:spcAft>
                <a:spcPts val="0"/>
              </a:spcAft>
              <a:buNone/>
            </a:pPr>
            <a:r>
              <a:rPr lang="en-US" sz="2000" b="1">
                <a:latin typeface="Calibri"/>
                <a:ea typeface="Calibri"/>
                <a:cs typeface="Calibri"/>
                <a:sym typeface="Calibri"/>
              </a:rPr>
              <a:t>Include only largest face in each image</a:t>
            </a:r>
            <a:endParaRPr sz="2000" b="1">
              <a:latin typeface="Calibri"/>
              <a:ea typeface="Calibri"/>
              <a:cs typeface="Calibri"/>
              <a:sym typeface="Calibri"/>
            </a:endParaRPr>
          </a:p>
        </p:txBody>
      </p:sp>
      <p:sp>
        <p:nvSpPr>
          <p:cNvPr id="444" name="Google Shape;444;p26"/>
          <p:cNvSpPr txBox="1"/>
          <p:nvPr/>
        </p:nvSpPr>
        <p:spPr>
          <a:xfrm>
            <a:off x="6323475" y="2836250"/>
            <a:ext cx="1825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Usually redundant and unrelated faces in each image</a:t>
            </a:r>
            <a:endParaRPr>
              <a:latin typeface="Calibri"/>
              <a:ea typeface="Calibri"/>
              <a:cs typeface="Calibri"/>
              <a:sym typeface="Calibri"/>
            </a:endParaRPr>
          </a:p>
        </p:txBody>
      </p:sp>
      <p:sp>
        <p:nvSpPr>
          <p:cNvPr id="445" name="Google Shape;445;p26"/>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849122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Object or Entity Recognition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Text Box 2"/>
          <p:cNvSpPr txBox="1"/>
          <p:nvPr/>
        </p:nvSpPr>
        <p:spPr>
          <a:xfrm>
            <a:off x="1014095" y="1207135"/>
            <a:ext cx="5883910" cy="4246245"/>
          </a:xfrm>
          <a:prstGeom prst="rect">
            <a:avLst/>
          </a:prstGeom>
          <a:noFill/>
        </p:spPr>
        <p:txBody>
          <a:bodyPr wrap="none" rtlCol="0">
            <a:spAutoFit/>
          </a:bodyPr>
          <a:p>
            <a:pPr algn="l"/>
            <a:endParaRPr lang="en-US" sz="1000"/>
          </a:p>
          <a:p>
            <a:pPr algn="l"/>
            <a:r>
              <a:rPr lang="en-US" sz="1000"/>
              <a:t>data = pd.concat([train_data, test_seen_data, test_unseen_data, dev_seen_data, dev_unseen_data])</a:t>
            </a:r>
            <a:endParaRPr lang="en-US" sz="1000"/>
          </a:p>
          <a:p>
            <a:pPr algn="l"/>
            <a:r>
              <a:rPr lang="en-US" sz="1000"/>
              <a:t>data1 = data.drop_duplicates(subset=['img'])</a:t>
            </a:r>
            <a:endParaRPr lang="en-US" sz="1000"/>
          </a:p>
          <a:p>
            <a:pPr algn="l"/>
            <a:endParaRPr lang="en-US" sz="1000"/>
          </a:p>
          <a:p>
            <a:pPr algn="l"/>
            <a:r>
              <a:rPr lang="en-US" sz="1000"/>
              <a:t># Initialize dictionary to store detected objects for each image</a:t>
            </a:r>
            <a:endParaRPr lang="en-US" sz="1000"/>
          </a:p>
          <a:p>
            <a:pPr algn="l"/>
            <a:r>
              <a:rPr lang="en-US" sz="1000"/>
              <a:t>objects = {}</a:t>
            </a:r>
            <a:endParaRPr lang="en-US" sz="1000"/>
          </a:p>
          <a:p>
            <a:pPr algn="l"/>
            <a:endParaRPr lang="en-US" sz="1000"/>
          </a:p>
          <a:p>
            <a:pPr algn="l"/>
            <a:r>
              <a:rPr lang="en-US" sz="1000"/>
              <a:t># Loop through each image in the 'img' column of data1</a:t>
            </a:r>
            <a:endParaRPr lang="en-US" sz="1000"/>
          </a:p>
          <a:p>
            <a:pPr algn="l"/>
            <a:r>
              <a:rPr lang="en-US" sz="1000"/>
              <a:t>for each in data1['img']:</a:t>
            </a:r>
            <a:endParaRPr lang="en-US" sz="1000"/>
          </a:p>
          <a:p>
            <a:pPr algn="l"/>
            <a:r>
              <a:rPr lang="en-US" sz="1000"/>
              <a:t>    print(each)</a:t>
            </a:r>
            <a:endParaRPr lang="en-US" sz="1000"/>
          </a:p>
          <a:p>
            <a:pPr algn="l"/>
            <a:r>
              <a:rPr lang="en-US" sz="1000"/>
              <a:t>    img_path = path2 + each</a:t>
            </a:r>
            <a:endParaRPr lang="en-US" sz="1000"/>
          </a:p>
          <a:p>
            <a:pPr algn="l"/>
            <a:r>
              <a:rPr lang="en-US" sz="1000"/>
              <a:t>    </a:t>
            </a:r>
            <a:endParaRPr lang="en-US" sz="1000"/>
          </a:p>
          <a:p>
            <a:pPr algn="l"/>
            <a:r>
              <a:rPr lang="en-US" sz="1000"/>
              <a:t>    # Load YOLOv5 model</a:t>
            </a:r>
            <a:endParaRPr lang="en-US" sz="1000"/>
          </a:p>
          <a:p>
            <a:pPr algn="l"/>
            <a:r>
              <a:rPr lang="en-US" sz="1000"/>
              <a:t>    model = torch.hub.load('ultralytics/yolov5', 'yolov5s')</a:t>
            </a:r>
            <a:endParaRPr lang="en-US" sz="1000"/>
          </a:p>
          <a:p>
            <a:pPr algn="l"/>
            <a:r>
              <a:rPr lang="en-US" sz="1000"/>
              <a:t>    </a:t>
            </a:r>
            <a:endParaRPr lang="en-US" sz="1000"/>
          </a:p>
          <a:p>
            <a:pPr algn="l"/>
            <a:r>
              <a:rPr lang="en-US" sz="1000"/>
              <a:t>    # Run YOLOv5 on the image</a:t>
            </a:r>
            <a:endParaRPr lang="en-US" sz="1000"/>
          </a:p>
          <a:p>
            <a:pPr algn="l"/>
            <a:r>
              <a:rPr lang="en-US" sz="1000"/>
              <a:t>    results = model(img_path)</a:t>
            </a:r>
            <a:endParaRPr lang="en-US" sz="1000"/>
          </a:p>
          <a:p>
            <a:pPr algn="l"/>
            <a:r>
              <a:rPr lang="en-US" sz="1000"/>
              <a:t>    </a:t>
            </a:r>
            <a:endParaRPr lang="en-US" sz="1000"/>
          </a:p>
          <a:p>
            <a:pPr algn="l"/>
            <a:r>
              <a:rPr lang="en-US" sz="1000"/>
              <a:t>    # Extract unique detected object names</a:t>
            </a:r>
            <a:endParaRPr lang="en-US" sz="1000"/>
          </a:p>
          <a:p>
            <a:pPr algn="l"/>
            <a:r>
              <a:rPr lang="en-US" sz="1000"/>
              <a:t>    detected_objects = results.pandas().xyxy[0]['name'].unique()</a:t>
            </a:r>
            <a:endParaRPr lang="en-US" sz="1000"/>
          </a:p>
          <a:p>
            <a:pPr algn="l"/>
            <a:r>
              <a:rPr lang="en-US" sz="1000"/>
              <a:t>    print(detected_objects)</a:t>
            </a:r>
            <a:endParaRPr lang="en-US" sz="1000"/>
          </a:p>
          <a:p>
            <a:pPr algn="l"/>
            <a:r>
              <a:rPr lang="en-US" sz="1000"/>
              <a:t>    </a:t>
            </a:r>
            <a:endParaRPr lang="en-US" sz="1000"/>
          </a:p>
          <a:p>
            <a:pPr algn="l"/>
            <a:r>
              <a:rPr lang="en-US" sz="1000"/>
              <a:t>    # Store the detected objects in the dictionary</a:t>
            </a:r>
            <a:endParaRPr lang="en-US" sz="1000"/>
          </a:p>
          <a:p>
            <a:pPr algn="l"/>
            <a:r>
              <a:rPr lang="en-US" sz="1000"/>
              <a:t>    objects[each] = detected_objects</a:t>
            </a:r>
            <a:endParaRPr lang="en-US" sz="1000"/>
          </a:p>
          <a:p>
            <a:pPr algn="l"/>
            <a:endParaRPr lang="en-US" sz="1000"/>
          </a:p>
          <a:p>
            <a:pPr algn="l"/>
            <a:r>
              <a:rPr lang="en-US" sz="1000"/>
              <a:t># Display the dictionary of detected objects for each image</a:t>
            </a:r>
            <a:endParaRPr lang="en-US" sz="1000"/>
          </a:p>
          <a:p>
            <a:pPr algn="l"/>
            <a:r>
              <a:rPr lang="en-US" sz="1000"/>
              <a:t>objects</a:t>
            </a:r>
            <a:endParaRPr lang="en-US" sz="1000"/>
          </a:p>
        </p:txBody>
      </p:sp>
      <p:sp>
        <p:nvSpPr>
          <p:cNvPr id="2" name="Text Box 1"/>
          <p:cNvSpPr txBox="1"/>
          <p:nvPr/>
        </p:nvSpPr>
        <p:spPr>
          <a:xfrm>
            <a:off x="7256145" y="1316990"/>
            <a:ext cx="4516755" cy="3014980"/>
          </a:xfrm>
          <a:prstGeom prst="rect">
            <a:avLst/>
          </a:prstGeom>
          <a:noFill/>
        </p:spPr>
        <p:txBody>
          <a:bodyPr wrap="square" rtlCol="0">
            <a:spAutoFit/>
          </a:bodyPr>
          <a:p>
            <a:pPr algn="l"/>
            <a:r>
              <a:rPr lang="en-US" sz="1000">
                <a:sym typeface="+mn-ea"/>
              </a:rPr>
              <a:t>In the provided code snippet, the YOLOv5 object detection model is utilized to detect objects in a collection of images related to a dataset on hateful memes. The script first loads the required libraries, mounts Google Drive to access the dataset, and reads the dataset into a Pandas DataFrame. Subsequently, it iterates through each unique image in the dataset, loads the YOLOv5 model, and applies it to the image using the torch.hub.load function. The model then predicts objects in the image, and the unique names of these objects are extracted using the results.pandas().xyxy[0]['name'].unique() method. The detected objects for each image are stored in a dictionary for further analysis or use. This process allows for automated and efficient object detection in images, providing insights into the visual content of the meme dataset.</a:t>
            </a:r>
            <a:endParaRPr lang="en-US" sz="1000">
              <a:sym typeface="+mn-ea"/>
            </a:endParaRPr>
          </a:p>
          <a:p>
            <a:pPr algn="l"/>
            <a:endParaRPr lang="en-US" sz="1000"/>
          </a:p>
          <a:p>
            <a:pPr algn="l"/>
            <a:r>
              <a:rPr lang="en-US" sz="1000"/>
              <a:t>Libraries :</a:t>
            </a:r>
            <a:br>
              <a:rPr lang="en-US" sz="1000"/>
            </a:br>
            <a:r>
              <a:rPr lang="en-US" sz="1000"/>
              <a:t>torch for PyTorch, the deep learning library.</a:t>
            </a:r>
            <a:endParaRPr lang="en-US" sz="1000"/>
          </a:p>
          <a:p>
            <a:pPr algn="l"/>
            <a:r>
              <a:rPr lang="en-US" sz="1000"/>
              <a:t>yolov5 for the YOLOv5 object detection model.</a:t>
            </a:r>
            <a:endParaRPr lang="en-US" sz="1000"/>
          </a:p>
          <a:p>
            <a:pPr algn="l"/>
            <a:r>
              <a:rPr lang="en-US" sz="1000"/>
              <a:t>utils from yolov5 for utility functions.</a:t>
            </a:r>
            <a:endParaRPr lang="en-US" sz="1000"/>
          </a:p>
          <a:p>
            <a:pPr algn="l"/>
            <a:r>
              <a:rPr lang="en-US" sz="1000"/>
              <a:t>google.colab for mounting Google Drive.</a:t>
            </a:r>
            <a:endParaRPr lang="en-US" sz="1000"/>
          </a:p>
          <a:p>
            <a:pPr algn="l"/>
            <a:r>
              <a:rPr lang="en-US" sz="1000"/>
              <a:t>pandas for data manipulation and analysis.</a:t>
            </a:r>
            <a:endParaRPr lang="en-US" sz="100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69" name="Shape 369"/>
        <p:cNvGrpSpPr/>
        <p:nvPr/>
      </p:nvGrpSpPr>
      <p:grpSpPr>
        <a:xfrm>
          <a:off x="0" y="0"/>
          <a:ext cx="0" cy="0"/>
          <a:chOff x="0" y="0"/>
          <a:chExt cx="0" cy="0"/>
        </a:xfrm>
      </p:grpSpPr>
      <p:grpSp>
        <p:nvGrpSpPr>
          <p:cNvPr id="370" name="Google Shape;370;p23"/>
          <p:cNvGrpSpPr/>
          <p:nvPr/>
        </p:nvGrpSpPr>
        <p:grpSpPr>
          <a:xfrm>
            <a:off x="0" y="0"/>
            <a:ext cx="12192001" cy="6858000"/>
            <a:chOff x="0" y="0"/>
            <a:chExt cx="12192001" cy="6858000"/>
          </a:xfrm>
        </p:grpSpPr>
        <p:pic>
          <p:nvPicPr>
            <p:cNvPr id="371" name="Google Shape;371;p23"/>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72" name="Google Shape;372;p23"/>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73" name="Google Shape;373;p23"/>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74" name="Google Shape;374;p23"/>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75" name="Google Shape;375;p23"/>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76" name="Google Shape;376;p23"/>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77" name="Google Shape;377;p23"/>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78" name="Google Shape;378;p23"/>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79" name="Google Shape;379;p23"/>
          <p:cNvSpPr txBox="1"/>
          <p:nvPr/>
        </p:nvSpPr>
        <p:spPr>
          <a:xfrm>
            <a:off x="559950" y="303775"/>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Object Detection with YOLOv5 Model</a:t>
            </a:r>
            <a:r>
              <a:rPr lang="en-US" sz="2800" baseline="30000">
                <a:solidFill>
                  <a:schemeClr val="dk2"/>
                </a:solidFill>
              </a:rPr>
              <a:t>[10]</a:t>
            </a:r>
            <a:endParaRPr sz="2800" i="0" u="none" strike="noStrike" cap="none">
              <a:solidFill>
                <a:schemeClr val="dk2"/>
              </a:solidFill>
            </a:endParaRPr>
          </a:p>
        </p:txBody>
      </p:sp>
      <p:pic>
        <p:nvPicPr>
          <p:cNvPr id="380" name="Google Shape;380;p23"/>
          <p:cNvPicPr preferRelativeResize="0"/>
          <p:nvPr/>
        </p:nvPicPr>
        <p:blipFill>
          <a:blip r:embed="rId2"/>
          <a:stretch>
            <a:fillRect/>
          </a:stretch>
        </p:blipFill>
        <p:spPr>
          <a:xfrm>
            <a:off x="1101625" y="769375"/>
            <a:ext cx="4160200" cy="2444450"/>
          </a:xfrm>
          <a:prstGeom prst="rect">
            <a:avLst/>
          </a:prstGeom>
          <a:noFill/>
          <a:ln>
            <a:noFill/>
          </a:ln>
        </p:spPr>
      </p:pic>
      <p:pic>
        <p:nvPicPr>
          <p:cNvPr id="381" name="Google Shape;381;p23"/>
          <p:cNvPicPr preferRelativeResize="0"/>
          <p:nvPr/>
        </p:nvPicPr>
        <p:blipFill>
          <a:blip r:embed="rId3"/>
          <a:stretch>
            <a:fillRect/>
          </a:stretch>
        </p:blipFill>
        <p:spPr>
          <a:xfrm>
            <a:off x="5898600" y="769375"/>
            <a:ext cx="6165499" cy="5586975"/>
          </a:xfrm>
          <a:prstGeom prst="rect">
            <a:avLst/>
          </a:prstGeom>
          <a:noFill/>
          <a:ln>
            <a:noFill/>
          </a:ln>
        </p:spPr>
      </p:pic>
      <p:pic>
        <p:nvPicPr>
          <p:cNvPr id="382" name="Google Shape;382;p23"/>
          <p:cNvPicPr preferRelativeResize="0"/>
          <p:nvPr/>
        </p:nvPicPr>
        <p:blipFill>
          <a:blip r:embed="rId4"/>
          <a:stretch>
            <a:fillRect/>
          </a:stretch>
        </p:blipFill>
        <p:spPr>
          <a:xfrm>
            <a:off x="1007725" y="3817875"/>
            <a:ext cx="4512851" cy="2538475"/>
          </a:xfrm>
          <a:prstGeom prst="rect">
            <a:avLst/>
          </a:prstGeom>
          <a:noFill/>
          <a:ln>
            <a:noFill/>
          </a:ln>
        </p:spPr>
      </p:pic>
      <p:sp>
        <p:nvSpPr>
          <p:cNvPr id="383" name="Google Shape;383;p23"/>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34"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58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01</a:t>
            </a:r>
            <a:endParaRPr sz="1100" b="0" i="0" u="none" strike="noStrike" cap="none">
              <a:solidFill>
                <a:schemeClr val="dk1"/>
              </a:solidFill>
              <a:latin typeface="Calibri"/>
              <a:ea typeface="Calibri"/>
              <a:cs typeface="Calibri"/>
              <a:sym typeface="Calibri"/>
            </a:endParaRPr>
          </a:p>
        </p:txBody>
      </p:sp>
      <p:sp>
        <p:nvSpPr>
          <p:cNvPr id="145" name="Google Shape;145;p15"/>
          <p:cNvSpPr txBox="1"/>
          <p:nvPr/>
        </p:nvSpPr>
        <p:spPr>
          <a:xfrm>
            <a:off x="1482039" y="3474225"/>
            <a:ext cx="5171224"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Motivation</a:t>
            </a:r>
            <a:endParaRPr sz="1100" b="0" i="0" u="none" strike="noStrike" cap="non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2"/>
          <a:srcRect/>
          <a:stretch>
            <a:fillRect/>
          </a:stretch>
        </p:blipFill>
        <p:spPr>
          <a:xfrm>
            <a:off x="6338608" y="762000"/>
            <a:ext cx="4961964" cy="3721473"/>
          </a:xfrm>
          <a:prstGeom prst="rect">
            <a:avLst/>
          </a:prstGeom>
          <a:noFill/>
          <a:ln>
            <a:noFill/>
          </a:ln>
        </p:spPr>
      </p:pic>
      <p:sp>
        <p:nvSpPr>
          <p:cNvPr id="149" name="Google Shape;149;p1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72" name="Shape 472"/>
        <p:cNvGrpSpPr/>
        <p:nvPr/>
      </p:nvGrpSpPr>
      <p:grpSpPr>
        <a:xfrm>
          <a:off x="0" y="0"/>
          <a:ext cx="0" cy="0"/>
          <a:chOff x="0" y="0"/>
          <a:chExt cx="0" cy="0"/>
        </a:xfrm>
      </p:grpSpPr>
      <p:grpSp>
        <p:nvGrpSpPr>
          <p:cNvPr id="473" name="Google Shape;473;p28"/>
          <p:cNvGrpSpPr/>
          <p:nvPr/>
        </p:nvGrpSpPr>
        <p:grpSpPr>
          <a:xfrm>
            <a:off x="0" y="0"/>
            <a:ext cx="12192001" cy="6858000"/>
            <a:chOff x="0" y="0"/>
            <a:chExt cx="12192001" cy="6858000"/>
          </a:xfrm>
        </p:grpSpPr>
        <p:pic>
          <p:nvPicPr>
            <p:cNvPr id="474" name="Google Shape;474;p28"/>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475" name="Google Shape;475;p28"/>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476" name="Google Shape;476;p28"/>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477" name="Google Shape;477;p28"/>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478" name="Google Shape;478;p28"/>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479" name="Google Shape;479;p28"/>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480" name="Google Shape;480;p28"/>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481" name="Google Shape;481;p28"/>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503" name="Google Shape;503;p28"/>
          <p:cNvSpPr txBox="1"/>
          <p:nvPr/>
        </p:nvSpPr>
        <p:spPr>
          <a:xfrm>
            <a:off x="471575" y="418400"/>
            <a:ext cx="10965300" cy="87884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Emotion detection Model</a:t>
            </a:r>
            <a:endParaRPr sz="2800" b="1">
              <a:solidFill>
                <a:srgbClr val="225870"/>
              </a:solidFill>
              <a:latin typeface="Microsoft Yahei"/>
              <a:ea typeface="Microsoft Yahei"/>
              <a:cs typeface="Microsoft Yahei"/>
              <a:sym typeface="Microsoft Yahei"/>
            </a:endParaRPr>
          </a:p>
          <a:p>
            <a:pPr marL="0" lvl="0" indent="0" algn="l" rtl="0">
              <a:lnSpc>
                <a:spcPct val="81000"/>
              </a:lnSpc>
              <a:spcBef>
                <a:spcPts val="0"/>
              </a:spcBef>
              <a:spcAft>
                <a:spcPts val="0"/>
              </a:spcAft>
              <a:buNone/>
            </a:pPr>
            <a:endParaRPr sz="2800" b="1">
              <a:solidFill>
                <a:srgbClr val="225870"/>
              </a:solidFill>
              <a:latin typeface="Microsoft Yahei"/>
              <a:ea typeface="Microsoft Yahei"/>
              <a:cs typeface="Microsoft Yahei"/>
              <a:sym typeface="Microsoft Yahei"/>
            </a:endParaRPr>
          </a:p>
        </p:txBody>
      </p:sp>
      <p:sp>
        <p:nvSpPr>
          <p:cNvPr id="504" name="Google Shape;504;p28"/>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611505" y="969010"/>
            <a:ext cx="6245225" cy="5785485"/>
          </a:xfrm>
          <a:prstGeom prst="rect">
            <a:avLst/>
          </a:prstGeom>
          <a:noFill/>
        </p:spPr>
        <p:txBody>
          <a:bodyPr wrap="none" rtlCol="0">
            <a:spAutoFit/>
          </a:bodyPr>
          <a:p>
            <a:pPr algn="l"/>
            <a:r>
              <a:rPr lang="en-US" sz="1000"/>
              <a:t># Create a dataset using torchvision ImageFolder</a:t>
            </a:r>
            <a:endParaRPr lang="en-US" sz="1000"/>
          </a:p>
          <a:p>
            <a:pPr algn="l"/>
            <a:r>
              <a:rPr lang="en-US" sz="1000"/>
              <a:t>test_dataset = torchvision.datasets.ImageFolder(root=data_path_test,</a:t>
            </a:r>
            <a:endParaRPr lang="en-US" sz="1000"/>
          </a:p>
          <a:p>
            <a:pPr algn="l"/>
            <a:r>
              <a:rPr lang="en-US" sz="1000"/>
              <a:t>                                                transform=transforms.Compose([transforms.Resize((128, 128)),</a:t>
            </a:r>
            <a:endParaRPr lang="en-US" sz="1000"/>
          </a:p>
          <a:p>
            <a:pPr algn="l"/>
            <a:r>
              <a:rPr lang="en-US" sz="1000"/>
              <a:t>                                                                              transforms.ToTensor()]))</a:t>
            </a:r>
            <a:endParaRPr lang="en-US" sz="1000"/>
          </a:p>
          <a:p>
            <a:pPr algn="l"/>
            <a:r>
              <a:rPr lang="en-US" sz="1000"/>
              <a:t># Create a DataLoader for the test dataset</a:t>
            </a:r>
            <a:endParaRPr lang="en-US" sz="1000"/>
          </a:p>
          <a:p>
            <a:pPr algn="l"/>
            <a:r>
              <a:rPr lang="en-US" sz="1000"/>
              <a:t>test_loader = torch.utils.data.DataLoader(dataset=test_dataset,</a:t>
            </a:r>
            <a:endParaRPr lang="en-US" sz="1000"/>
          </a:p>
          <a:p>
            <a:pPr algn="l"/>
            <a:r>
              <a:rPr lang="en-US" sz="1000"/>
              <a:t>                                          batch_size=24,</a:t>
            </a:r>
            <a:endParaRPr lang="en-US" sz="1000"/>
          </a:p>
          <a:p>
            <a:pPr algn="l"/>
            <a:r>
              <a:rPr lang="en-US" sz="1000"/>
              <a:t>                                          shuffle=False)</a:t>
            </a:r>
            <a:endParaRPr lang="en-US" sz="1000"/>
          </a:p>
          <a:p>
            <a:pPr algn="l"/>
            <a:r>
              <a:rPr lang="en-US" sz="1000"/>
              <a:t># Function to evaluate the model for emotion, age, and gender classification</a:t>
            </a:r>
            <a:endParaRPr lang="en-US" sz="1000"/>
          </a:p>
          <a:p>
            <a:pPr algn="l"/>
            <a:r>
              <a:rPr lang="en-US" sz="1000"/>
              <a:t>def evaluate_model(model, dataloader):</a:t>
            </a:r>
            <a:endParaRPr lang="en-US" sz="1000"/>
          </a:p>
          <a:p>
            <a:pPr algn="l"/>
            <a:r>
              <a:rPr lang="en-US" sz="1000"/>
              <a:t>    """</a:t>
            </a:r>
            <a:endParaRPr lang="en-US" sz="1000"/>
          </a:p>
          <a:p>
            <a:pPr algn="l"/>
            <a:r>
              <a:rPr lang="en-US" sz="1000"/>
              <a:t>    Function for evaluating a classification model by printing/plotting classification report and confusion matrix</a:t>
            </a:r>
            <a:endParaRPr lang="en-US" sz="1000"/>
          </a:p>
          <a:p>
            <a:pPr algn="l"/>
            <a:r>
              <a:rPr lang="en-US" sz="1000"/>
              <a:t>    :param model: a pytorch trained model</a:t>
            </a:r>
            <a:endParaRPr lang="en-US" sz="1000"/>
          </a:p>
          <a:p>
            <a:pPr algn="l"/>
            <a:r>
              <a:rPr lang="en-US" sz="1000"/>
              <a:t>    :param dataloader: a pytorch DataLoader object, or any object that yields pytorch tensors</a:t>
            </a:r>
            <a:endParaRPr lang="en-US" sz="1000"/>
          </a:p>
          <a:p>
            <a:pPr algn="l"/>
            <a:r>
              <a:rPr lang="en-US" sz="1000"/>
              <a:t>            ready to be used by the model</a:t>
            </a:r>
            <a:endParaRPr lang="en-US" sz="1000"/>
          </a:p>
          <a:p>
            <a:pPr algn="l"/>
            <a:r>
              <a:rPr lang="en-US" sz="1000"/>
              <a:t>    :return: Predictions for emotion, age, and gender</a:t>
            </a:r>
            <a:endParaRPr lang="en-US" sz="1000"/>
          </a:p>
          <a:p>
            <a:pPr algn="l"/>
            <a:r>
              <a:rPr lang="en-US" sz="1000"/>
              <a:t>    """</a:t>
            </a:r>
            <a:endParaRPr lang="en-US" sz="1000"/>
          </a:p>
          <a:p>
            <a:pPr algn="l"/>
            <a:r>
              <a:rPr lang="en-US" sz="1000"/>
              <a:t>    y_emotion = []</a:t>
            </a:r>
            <a:endParaRPr lang="en-US" sz="1000"/>
          </a:p>
          <a:p>
            <a:pPr algn="l"/>
            <a:r>
              <a:rPr lang="en-US" sz="1000"/>
              <a:t>    y_age = []</a:t>
            </a:r>
            <a:endParaRPr lang="en-US" sz="1000"/>
          </a:p>
          <a:p>
            <a:pPr algn="l"/>
            <a:r>
              <a:rPr lang="en-US" sz="1000"/>
              <a:t>    y_gender = []</a:t>
            </a:r>
            <a:endParaRPr lang="en-US" sz="1000"/>
          </a:p>
          <a:p>
            <a:pPr algn="l"/>
            <a:r>
              <a:rPr lang="en-US" sz="1000"/>
              <a:t>    device = torch.device('cuda' if torch.cuda.is_available() else 'cpu')</a:t>
            </a:r>
            <a:endParaRPr lang="en-US" sz="1000"/>
          </a:p>
          <a:p>
            <a:pPr algn="l"/>
            <a:r>
              <a:rPr lang="en-US" sz="1000"/>
              <a:t>    # Set the model in evaluation mode</a:t>
            </a:r>
            <a:endParaRPr lang="en-US" sz="1000"/>
          </a:p>
          <a:p>
            <a:pPr algn="l"/>
            <a:r>
              <a:rPr lang="en-US" sz="1000"/>
              <a:t>    model.eval()</a:t>
            </a:r>
            <a:endParaRPr lang="en-US" sz="1000"/>
          </a:p>
          <a:p>
            <a:pPr algn="l"/>
            <a:r>
              <a:rPr lang="en-US" sz="1000"/>
              <a:t>    model = model.to(device)</a:t>
            </a:r>
            <a:endParaRPr lang="en-US" sz="1000"/>
          </a:p>
          <a:p>
            <a:pPr algn="l"/>
            <a:r>
              <a:rPr lang="en-US" sz="1000"/>
              <a:t>    with torch.no_grad():</a:t>
            </a:r>
            <a:endParaRPr lang="en-US" sz="1000"/>
          </a:p>
          <a:p>
            <a:pPr algn="l"/>
            <a:r>
              <a:rPr lang="en-US" sz="1000"/>
              <a:t>        # Iterate over data.</a:t>
            </a:r>
            <a:endParaRPr lang="en-US" sz="1000"/>
          </a:p>
          <a:p>
            <a:pPr algn="l"/>
            <a:r>
              <a:rPr lang="en-US" sz="1000"/>
              <a:t>        for images, labels in tqdm.tqdm(dataloader):</a:t>
            </a:r>
            <a:endParaRPr lang="en-US" sz="1000"/>
          </a:p>
          <a:p>
            <a:pPr algn="l"/>
            <a:r>
              <a:rPr lang="en-US" sz="1000"/>
              <a:t>            images = images.to(device, dtype=torch.float32)</a:t>
            </a:r>
            <a:endParaRPr lang="en-US" sz="1000"/>
          </a:p>
          <a:p>
            <a:pPr algn="l"/>
            <a:r>
              <a:rPr lang="en-US" sz="1000"/>
              <a:t>            # Assuming your model has methods for predicting emotion, age, and gender</a:t>
            </a:r>
            <a:endParaRPr lang="en-US" sz="1000"/>
          </a:p>
          <a:p>
            <a:pPr algn="l"/>
            <a:r>
              <a:rPr lang="en-US" sz="1000"/>
              <a:t>            emotion_pred, age_pred, gender_pred = model(images)</a:t>
            </a:r>
            <a:endParaRPr lang="en-US" sz="1000"/>
          </a:p>
          <a:p>
            <a:pPr algn="l"/>
            <a:r>
              <a:rPr lang="en-US" sz="1000"/>
              <a:t>            # Append predictions to the lists</a:t>
            </a:r>
            <a:endParaRPr lang="en-US" sz="1000"/>
          </a:p>
          <a:p>
            <a:pPr algn="l"/>
            <a:r>
              <a:rPr lang="en-US" sz="1000"/>
              <a:t>            y_emotion.append(emotion_pred.to('cpu').numpy())</a:t>
            </a:r>
            <a:endParaRPr lang="en-US" sz="1000"/>
          </a:p>
          <a:p>
            <a:pPr algn="l"/>
            <a:r>
              <a:rPr lang="en-US" sz="1000"/>
              <a:t>            y_age.append(age_pred.to('cpu').numpy())</a:t>
            </a:r>
            <a:endParaRPr lang="en-US" sz="1000"/>
          </a:p>
          <a:p>
            <a:pPr algn="l"/>
            <a:r>
              <a:rPr lang="en-US" sz="1000"/>
              <a:t>            y_gender.append(gender_pred.to('cpu').numpy())</a:t>
            </a:r>
            <a:endParaRPr lang="en-US" sz="1000"/>
          </a:p>
          <a:p>
            <a:pPr algn="l"/>
            <a:r>
              <a:rPr lang="en-US" sz="1000"/>
              <a:t>    return y_emotion, y_age, y_gender</a:t>
            </a:r>
            <a:endParaRPr lang="en-US" sz="1000"/>
          </a:p>
          <a:p>
            <a:pPr algn="l"/>
            <a:r>
              <a:rPr lang="en-US" sz="1000"/>
              <a:t># Use the evaluate_model function to get predictions</a:t>
            </a:r>
            <a:endParaRPr lang="en-US" sz="1000"/>
          </a:p>
          <a:p>
            <a:pPr algn="l"/>
            <a:r>
              <a:rPr lang="en-US" sz="1000"/>
              <a:t>y_pred_emotion, y_pred_age, y_pred_gender = evaluate_model(model, test_loader)</a:t>
            </a:r>
            <a:endParaRPr lang="en-US" sz="1000"/>
          </a:p>
        </p:txBody>
      </p:sp>
      <p:sp>
        <p:nvSpPr>
          <p:cNvPr id="2" name="Text Box 1"/>
          <p:cNvSpPr txBox="1"/>
          <p:nvPr/>
        </p:nvSpPr>
        <p:spPr>
          <a:xfrm>
            <a:off x="7216140" y="2813685"/>
            <a:ext cx="4641850" cy="3476625"/>
          </a:xfrm>
          <a:prstGeom prst="rect">
            <a:avLst/>
          </a:prstGeom>
          <a:noFill/>
        </p:spPr>
        <p:txBody>
          <a:bodyPr wrap="square" rtlCol="0">
            <a:spAutoFit/>
          </a:bodyPr>
          <a:p>
            <a:pPr algn="l"/>
            <a:r>
              <a:rPr lang="en-US" sz="1000">
                <a:sym typeface="+mn-ea"/>
              </a:rPr>
              <a:t>LIBRARIES :</a:t>
            </a:r>
            <a:br>
              <a:rPr lang="en-US" sz="1000">
                <a:sym typeface="+mn-ea"/>
              </a:rPr>
            </a:br>
            <a:r>
              <a:rPr lang="en-US" sz="1000">
                <a:sym typeface="+mn-ea"/>
              </a:rPr>
              <a:t>torch and torch.nn.functional (PyTorch): PyTorch is a popular deep learning library. It provides tools for building and training neural networks. torch.nn.functional contains a variety of functions for neural network operations.</a:t>
            </a:r>
            <a:endParaRPr lang="en-US" sz="1000"/>
          </a:p>
          <a:p>
            <a:pPr algn="l"/>
            <a:endParaRPr lang="en-US" sz="1000"/>
          </a:p>
          <a:p>
            <a:pPr algn="l"/>
            <a:r>
              <a:rPr lang="en-US" sz="1000">
                <a:sym typeface="+mn-ea"/>
              </a:rPr>
              <a:t>tqdm: This library provides a fast, extensible progress bar for loops and other iterable computations.</a:t>
            </a:r>
            <a:endParaRPr lang="en-US" sz="1000"/>
          </a:p>
          <a:p>
            <a:pPr algn="l"/>
            <a:endParaRPr lang="en-US" sz="1000"/>
          </a:p>
          <a:p>
            <a:pPr algn="l"/>
            <a:r>
              <a:rPr lang="en-US" sz="1000">
                <a:sym typeface="+mn-ea"/>
              </a:rPr>
              <a:t>numpy (np): NumPy is a library for numerical operations in Python. It provides support for large, multi-dimensional arrays and matrices, along with mathematical functions.</a:t>
            </a:r>
            <a:endParaRPr lang="en-US" sz="1000"/>
          </a:p>
          <a:p>
            <a:pPr algn="l"/>
            <a:endParaRPr lang="en-US" sz="1000"/>
          </a:p>
          <a:p>
            <a:pPr algn="l"/>
            <a:r>
              <a:rPr lang="en-US" sz="1000">
                <a:sym typeface="+mn-ea"/>
              </a:rPr>
              <a:t>vision_utils: This appears to be a custom utility module for PyTorch-based computer vision tasks. It might contain custom functions or classes related to image processing and deep learning.</a:t>
            </a:r>
            <a:endParaRPr lang="en-US" sz="1000"/>
          </a:p>
          <a:p>
            <a:pPr algn="l"/>
            <a:endParaRPr lang="en-US" sz="1000"/>
          </a:p>
          <a:p>
            <a:pPr algn="l"/>
            <a:r>
              <a:rPr lang="en-US" sz="1000">
                <a:sym typeface="+mn-ea"/>
              </a:rPr>
              <a:t>transforms (from torchvision): transforms is a module from the torchvision library, which is part of the PyTorch ecosystem. It provides common image transformations, such as resizing and tensor conversion.</a:t>
            </a:r>
            <a:endParaRPr lang="en-US" sz="1000"/>
          </a:p>
          <a:p>
            <a:pPr algn="l"/>
            <a:endParaRPr lang="en-US" sz="1000"/>
          </a:p>
          <a:p>
            <a:pPr algn="l"/>
            <a:r>
              <a:rPr lang="en-US" sz="1000">
                <a:sym typeface="+mn-ea"/>
              </a:rPr>
              <a:t>shutil: This is a standard library module in Python used for file operations. In this case, it's used for copying image files.</a:t>
            </a:r>
            <a:endParaRPr lang="en-US" sz="1000"/>
          </a:p>
        </p:txBody>
      </p:sp>
      <p:sp>
        <p:nvSpPr>
          <p:cNvPr id="3" name="Text Box 2"/>
          <p:cNvSpPr txBox="1"/>
          <p:nvPr/>
        </p:nvSpPr>
        <p:spPr>
          <a:xfrm>
            <a:off x="7216140" y="969010"/>
            <a:ext cx="4535170" cy="1630045"/>
          </a:xfrm>
          <a:prstGeom prst="rect">
            <a:avLst/>
          </a:prstGeom>
          <a:noFill/>
        </p:spPr>
        <p:txBody>
          <a:bodyPr wrap="square" rtlCol="0">
            <a:spAutoFit/>
          </a:bodyPr>
          <a:p>
            <a:pPr algn="l"/>
            <a:r>
              <a:rPr lang="en-US" sz="1000">
                <a:sym typeface="+mn-ea"/>
              </a:rPr>
              <a:t>Including additional features such as emotion, age, and gender classifications can enhance the performance of the machine learning model. These features provide additional context that enables the model to better discern between different types of memes, including those with hateful content.</a:t>
            </a:r>
            <a:endParaRPr lang="en-US" sz="1000">
              <a:sym typeface="+mn-ea"/>
            </a:endParaRPr>
          </a:p>
          <a:p>
            <a:pPr algn="l"/>
            <a:endParaRPr lang="en-US" sz="1000">
              <a:sym typeface="+mn-ea"/>
            </a:endParaRPr>
          </a:p>
          <a:p>
            <a:pPr algn="l"/>
            <a:r>
              <a:rPr lang="en-US" sz="1000"/>
              <a:t>Memes often convey complex messages through a combination of text and images. Analyzing emotions in images and understanding the age and gender of individuals depicted can provide a more comprehensive understanding of the meme's content.</a:t>
            </a:r>
            <a:endParaRPr 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72" name="Shape 472"/>
        <p:cNvGrpSpPr/>
        <p:nvPr/>
      </p:nvGrpSpPr>
      <p:grpSpPr>
        <a:xfrm>
          <a:off x="0" y="0"/>
          <a:ext cx="0" cy="0"/>
          <a:chOff x="0" y="0"/>
          <a:chExt cx="0" cy="0"/>
        </a:xfrm>
      </p:grpSpPr>
      <p:grpSp>
        <p:nvGrpSpPr>
          <p:cNvPr id="473" name="Google Shape;473;p28"/>
          <p:cNvGrpSpPr/>
          <p:nvPr/>
        </p:nvGrpSpPr>
        <p:grpSpPr>
          <a:xfrm>
            <a:off x="0" y="0"/>
            <a:ext cx="12192001" cy="6858000"/>
            <a:chOff x="0" y="0"/>
            <a:chExt cx="12192001" cy="6858000"/>
          </a:xfrm>
        </p:grpSpPr>
        <p:pic>
          <p:nvPicPr>
            <p:cNvPr id="474" name="Google Shape;474;p28"/>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475" name="Google Shape;475;p28"/>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476" name="Google Shape;476;p28"/>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477" name="Google Shape;477;p28"/>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478" name="Google Shape;478;p28"/>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479" name="Google Shape;479;p28"/>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480" name="Google Shape;480;p28"/>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481" name="Google Shape;481;p28"/>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482" name="Google Shape;482;p28"/>
          <p:cNvSpPr/>
          <p:nvPr/>
        </p:nvSpPr>
        <p:spPr>
          <a:xfrm>
            <a:off x="2536900" y="1211650"/>
            <a:ext cx="999900" cy="548100"/>
          </a:xfrm>
          <a:prstGeom prst="parallelogram">
            <a:avLst>
              <a:gd name="adj" fmla="val 25000"/>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US">
                <a:solidFill>
                  <a:srgbClr val="000000"/>
                </a:solidFill>
              </a:rPr>
              <a:t>Image Input</a:t>
            </a:r>
            <a:endParaRPr lang="en-US">
              <a:solidFill>
                <a:srgbClr val="000000"/>
              </a:solidFill>
            </a:endParaRPr>
          </a:p>
        </p:txBody>
      </p:sp>
      <p:sp>
        <p:nvSpPr>
          <p:cNvPr id="483" name="Google Shape;483;p28"/>
          <p:cNvSpPr/>
          <p:nvPr/>
        </p:nvSpPr>
        <p:spPr>
          <a:xfrm>
            <a:off x="1335150" y="2184900"/>
            <a:ext cx="1125000" cy="8076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panose="020B0604020202020204"/>
              <a:buNone/>
            </a:pPr>
            <a:r>
              <a:rPr lang="en-US">
                <a:solidFill>
                  <a:srgbClr val="000000"/>
                </a:solidFill>
              </a:rPr>
              <a:t>Face Type </a:t>
            </a:r>
            <a:endParaRPr>
              <a:solidFill>
                <a:srgbClr val="000000"/>
              </a:solidFill>
            </a:endParaRPr>
          </a:p>
          <a:p>
            <a:pPr marL="0" lvl="0" indent="0" algn="ctr" rtl="0">
              <a:spcBef>
                <a:spcPts val="0"/>
              </a:spcBef>
              <a:spcAft>
                <a:spcPts val="0"/>
              </a:spcAft>
              <a:buClr>
                <a:srgbClr val="000000"/>
              </a:buClr>
              <a:buSzPts val="1100"/>
              <a:buFont typeface="Arial" panose="020B0604020202020204"/>
              <a:buNone/>
            </a:pPr>
            <a:r>
              <a:rPr lang="en-US">
                <a:solidFill>
                  <a:srgbClr val="000000"/>
                </a:solidFill>
              </a:rPr>
              <a:t>Detection</a:t>
            </a:r>
            <a:endParaRPr>
              <a:solidFill>
                <a:srgbClr val="000000"/>
              </a:solidFill>
            </a:endParaRPr>
          </a:p>
          <a:p>
            <a:pPr marL="0" lvl="0" indent="0" algn="ctr" rtl="0">
              <a:spcBef>
                <a:spcPts val="0"/>
              </a:spcBef>
              <a:spcAft>
                <a:spcPts val="0"/>
              </a:spcAft>
              <a:buClr>
                <a:srgbClr val="000000"/>
              </a:buClr>
              <a:buSzPts val="1100"/>
              <a:buFont typeface="Arial" panose="020B0604020202020204"/>
              <a:buNone/>
            </a:pPr>
            <a:r>
              <a:rPr lang="en-US">
                <a:solidFill>
                  <a:srgbClr val="000000"/>
                </a:solidFill>
              </a:rPr>
              <a:t>Model</a:t>
            </a:r>
            <a:endParaRPr lang="en-US">
              <a:solidFill>
                <a:srgbClr val="000000"/>
              </a:solidFill>
            </a:endParaRPr>
          </a:p>
        </p:txBody>
      </p:sp>
      <p:sp>
        <p:nvSpPr>
          <p:cNvPr id="484" name="Google Shape;484;p28"/>
          <p:cNvSpPr/>
          <p:nvPr/>
        </p:nvSpPr>
        <p:spPr>
          <a:xfrm>
            <a:off x="2406900"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Age</a:t>
            </a:r>
            <a:endParaRPr lang="en-US"/>
          </a:p>
        </p:txBody>
      </p:sp>
      <p:sp>
        <p:nvSpPr>
          <p:cNvPr id="485" name="Google Shape;485;p28"/>
          <p:cNvSpPr/>
          <p:nvPr/>
        </p:nvSpPr>
        <p:spPr>
          <a:xfrm>
            <a:off x="1467288"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Gender</a:t>
            </a:r>
            <a:endParaRPr lang="en-US"/>
          </a:p>
        </p:txBody>
      </p:sp>
      <p:sp>
        <p:nvSpPr>
          <p:cNvPr id="486" name="Google Shape;486;p28"/>
          <p:cNvSpPr/>
          <p:nvPr/>
        </p:nvSpPr>
        <p:spPr>
          <a:xfrm>
            <a:off x="402925"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Race</a:t>
            </a:r>
            <a:endParaRPr lang="en-US"/>
          </a:p>
        </p:txBody>
      </p:sp>
      <p:sp>
        <p:nvSpPr>
          <p:cNvPr id="487" name="Google Shape;487;p28"/>
          <p:cNvSpPr/>
          <p:nvPr/>
        </p:nvSpPr>
        <p:spPr>
          <a:xfrm>
            <a:off x="3583375" y="2184900"/>
            <a:ext cx="1125000" cy="8076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Emotion</a:t>
            </a:r>
            <a:endParaRPr>
              <a:solidFill>
                <a:srgbClr val="000000"/>
              </a:solidFill>
            </a:endParaRPr>
          </a:p>
          <a:p>
            <a:pPr marL="0" lvl="0" indent="0" algn="ctr" rtl="0">
              <a:spcBef>
                <a:spcPts val="0"/>
              </a:spcBef>
              <a:spcAft>
                <a:spcPts val="0"/>
              </a:spcAft>
              <a:buNone/>
            </a:pPr>
            <a:r>
              <a:rPr lang="en-US">
                <a:solidFill>
                  <a:srgbClr val="000000"/>
                </a:solidFill>
              </a:rPr>
              <a:t>Detection</a:t>
            </a:r>
            <a:endParaRPr>
              <a:solidFill>
                <a:srgbClr val="000000"/>
              </a:solidFill>
            </a:endParaRPr>
          </a:p>
          <a:p>
            <a:pPr marL="0" lvl="0" indent="0" algn="ctr" rtl="0">
              <a:spcBef>
                <a:spcPts val="0"/>
              </a:spcBef>
              <a:spcAft>
                <a:spcPts val="0"/>
              </a:spcAft>
              <a:buNone/>
            </a:pPr>
            <a:r>
              <a:rPr lang="en-US">
                <a:solidFill>
                  <a:srgbClr val="000000"/>
                </a:solidFill>
              </a:rPr>
              <a:t>Model</a:t>
            </a:r>
            <a:endParaRPr lang="en-US">
              <a:solidFill>
                <a:srgbClr val="000000"/>
              </a:solidFill>
            </a:endParaRPr>
          </a:p>
        </p:txBody>
      </p:sp>
      <p:sp>
        <p:nvSpPr>
          <p:cNvPr id="488" name="Google Shape;488;p28"/>
          <p:cNvSpPr/>
          <p:nvPr/>
        </p:nvSpPr>
        <p:spPr>
          <a:xfrm>
            <a:off x="3645925" y="3759350"/>
            <a:ext cx="9999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Emotion</a:t>
            </a:r>
            <a:endParaRPr lang="en-US"/>
          </a:p>
        </p:txBody>
      </p:sp>
      <p:sp>
        <p:nvSpPr>
          <p:cNvPr id="489" name="Google Shape;489;p28"/>
          <p:cNvSpPr/>
          <p:nvPr/>
        </p:nvSpPr>
        <p:spPr>
          <a:xfrm>
            <a:off x="333325" y="4480425"/>
            <a:ext cx="9999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White</a:t>
            </a:r>
            <a:endParaRPr lang="en-US"/>
          </a:p>
          <a:p>
            <a:pPr marL="0" lvl="0" indent="0" algn="ctr" rtl="0">
              <a:spcBef>
                <a:spcPts val="0"/>
              </a:spcBef>
              <a:spcAft>
                <a:spcPts val="0"/>
              </a:spcAft>
              <a:buNone/>
            </a:pPr>
            <a:r>
              <a:rPr lang="en-US"/>
              <a:t>Black</a:t>
            </a:r>
            <a:endParaRPr lang="en-US"/>
          </a:p>
          <a:p>
            <a:pPr marL="0" lvl="0" indent="0" algn="ctr" rtl="0">
              <a:spcBef>
                <a:spcPts val="0"/>
              </a:spcBef>
              <a:spcAft>
                <a:spcPts val="0"/>
              </a:spcAft>
              <a:buNone/>
            </a:pPr>
            <a:r>
              <a:rPr lang="en-US"/>
              <a:t>Asian</a:t>
            </a:r>
            <a:endParaRPr lang="en-US"/>
          </a:p>
          <a:p>
            <a:pPr marL="0" lvl="0" indent="0" algn="ctr" rtl="0">
              <a:spcBef>
                <a:spcPts val="0"/>
              </a:spcBef>
              <a:spcAft>
                <a:spcPts val="0"/>
              </a:spcAft>
              <a:buNone/>
            </a:pPr>
            <a:r>
              <a:rPr lang="en-US"/>
              <a:t>Indian</a:t>
            </a:r>
            <a:endParaRPr lang="en-US"/>
          </a:p>
          <a:p>
            <a:pPr marL="0" lvl="0" indent="0" algn="ctr" rtl="0">
              <a:spcBef>
                <a:spcPts val="0"/>
              </a:spcBef>
              <a:spcAft>
                <a:spcPts val="0"/>
              </a:spcAft>
              <a:buNone/>
            </a:pPr>
            <a:r>
              <a:rPr lang="en-US"/>
              <a:t>Unkown</a:t>
            </a:r>
            <a:endParaRPr lang="en-US"/>
          </a:p>
        </p:txBody>
      </p:sp>
      <p:sp>
        <p:nvSpPr>
          <p:cNvPr id="490" name="Google Shape;490;p28"/>
          <p:cNvSpPr/>
          <p:nvPr/>
        </p:nvSpPr>
        <p:spPr>
          <a:xfrm>
            <a:off x="1467300" y="4480425"/>
            <a:ext cx="8607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Male</a:t>
            </a:r>
            <a:endParaRPr lang="en-US"/>
          </a:p>
          <a:p>
            <a:pPr marL="0" lvl="0" indent="0" algn="ctr" rtl="0">
              <a:spcBef>
                <a:spcPts val="0"/>
              </a:spcBef>
              <a:spcAft>
                <a:spcPts val="0"/>
              </a:spcAft>
              <a:buNone/>
            </a:pPr>
            <a:r>
              <a:rPr lang="en-US"/>
              <a:t>Female</a:t>
            </a:r>
            <a:endParaRPr lang="en-US"/>
          </a:p>
        </p:txBody>
      </p:sp>
      <p:sp>
        <p:nvSpPr>
          <p:cNvPr id="491" name="Google Shape;491;p28"/>
          <p:cNvSpPr/>
          <p:nvPr/>
        </p:nvSpPr>
        <p:spPr>
          <a:xfrm>
            <a:off x="2462075" y="4480425"/>
            <a:ext cx="8607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0-100</a:t>
            </a:r>
            <a:endParaRPr lang="en-US"/>
          </a:p>
          <a:p>
            <a:pPr marL="0" lvl="0" indent="0" algn="ctr" rtl="0">
              <a:spcBef>
                <a:spcPts val="0"/>
              </a:spcBef>
              <a:spcAft>
                <a:spcPts val="0"/>
              </a:spcAft>
              <a:buNone/>
            </a:pPr>
            <a:r>
              <a:rPr lang="en-US"/>
              <a:t>Float</a:t>
            </a:r>
            <a:endParaRPr lang="en-US"/>
          </a:p>
        </p:txBody>
      </p:sp>
      <p:sp>
        <p:nvSpPr>
          <p:cNvPr id="492" name="Google Shape;492;p28"/>
          <p:cNvSpPr/>
          <p:nvPr/>
        </p:nvSpPr>
        <p:spPr>
          <a:xfrm>
            <a:off x="3605575" y="4437225"/>
            <a:ext cx="1080600" cy="14997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Happy</a:t>
            </a:r>
            <a:endParaRPr lang="en-US"/>
          </a:p>
          <a:p>
            <a:pPr marL="0" lvl="0" indent="0" algn="ctr" rtl="0">
              <a:spcBef>
                <a:spcPts val="0"/>
              </a:spcBef>
              <a:spcAft>
                <a:spcPts val="0"/>
              </a:spcAft>
              <a:buNone/>
            </a:pPr>
            <a:r>
              <a:rPr lang="en-US"/>
              <a:t>Sad</a:t>
            </a:r>
            <a:endParaRPr lang="en-US"/>
          </a:p>
          <a:p>
            <a:pPr marL="0" lvl="0" indent="0" algn="ctr" rtl="0">
              <a:spcBef>
                <a:spcPts val="0"/>
              </a:spcBef>
              <a:spcAft>
                <a:spcPts val="0"/>
              </a:spcAft>
              <a:buNone/>
            </a:pPr>
            <a:r>
              <a:rPr lang="en-US"/>
              <a:t>Afraid</a:t>
            </a:r>
            <a:endParaRPr lang="en-US"/>
          </a:p>
          <a:p>
            <a:pPr marL="0" lvl="0" indent="0" algn="ctr" rtl="0">
              <a:spcBef>
                <a:spcPts val="0"/>
              </a:spcBef>
              <a:spcAft>
                <a:spcPts val="0"/>
              </a:spcAft>
              <a:buNone/>
            </a:pPr>
            <a:r>
              <a:rPr lang="en-US"/>
              <a:t>Angry</a:t>
            </a:r>
            <a:endParaRPr lang="en-US"/>
          </a:p>
          <a:p>
            <a:pPr marL="0" lvl="0" indent="0" algn="ctr" rtl="0">
              <a:spcBef>
                <a:spcPts val="0"/>
              </a:spcBef>
              <a:spcAft>
                <a:spcPts val="0"/>
              </a:spcAft>
              <a:buNone/>
            </a:pPr>
            <a:r>
              <a:rPr lang="en-US"/>
              <a:t>Disgusted</a:t>
            </a:r>
            <a:endParaRPr lang="en-US"/>
          </a:p>
          <a:p>
            <a:pPr marL="0" lvl="0" indent="0" algn="ctr" rtl="0">
              <a:spcBef>
                <a:spcPts val="0"/>
              </a:spcBef>
              <a:spcAft>
                <a:spcPts val="0"/>
              </a:spcAft>
              <a:buNone/>
            </a:pPr>
            <a:r>
              <a:rPr lang="en-US"/>
              <a:t>Surprised</a:t>
            </a:r>
            <a:endParaRPr lang="en-US"/>
          </a:p>
          <a:p>
            <a:pPr marL="0" lvl="0" indent="0" algn="ctr" rtl="0">
              <a:spcBef>
                <a:spcPts val="0"/>
              </a:spcBef>
              <a:spcAft>
                <a:spcPts val="0"/>
              </a:spcAft>
              <a:buNone/>
            </a:pPr>
            <a:r>
              <a:rPr lang="en-US"/>
              <a:t>Neutral</a:t>
            </a:r>
            <a:endParaRPr lang="en-US"/>
          </a:p>
        </p:txBody>
      </p:sp>
      <p:cxnSp>
        <p:nvCxnSpPr>
          <p:cNvPr id="493" name="Google Shape;493;p28"/>
          <p:cNvCxnSpPr>
            <a:stCxn id="483" idx="2"/>
            <a:endCxn id="486" idx="0"/>
          </p:cNvCxnSpPr>
          <p:nvPr/>
        </p:nvCxnSpPr>
        <p:spPr>
          <a:xfrm flipH="1">
            <a:off x="833250" y="2992500"/>
            <a:ext cx="1064400" cy="766800"/>
          </a:xfrm>
          <a:prstGeom prst="straightConnector1">
            <a:avLst/>
          </a:prstGeom>
          <a:noFill/>
          <a:ln w="9525" cap="flat" cmpd="sng">
            <a:solidFill>
              <a:srgbClr val="595959"/>
            </a:solidFill>
            <a:prstDash val="solid"/>
            <a:round/>
            <a:headEnd type="none" w="med" len="med"/>
            <a:tailEnd type="triangle" w="med" len="med"/>
          </a:ln>
        </p:spPr>
      </p:cxnSp>
      <p:cxnSp>
        <p:nvCxnSpPr>
          <p:cNvPr id="494" name="Google Shape;494;p28"/>
          <p:cNvCxnSpPr>
            <a:stCxn id="483" idx="2"/>
            <a:endCxn id="485" idx="0"/>
          </p:cNvCxnSpPr>
          <p:nvPr/>
        </p:nvCxnSpPr>
        <p:spPr>
          <a:xfrm>
            <a:off x="1897650" y="2992500"/>
            <a:ext cx="0" cy="766800"/>
          </a:xfrm>
          <a:prstGeom prst="straightConnector1">
            <a:avLst/>
          </a:prstGeom>
          <a:noFill/>
          <a:ln w="9525" cap="flat" cmpd="sng">
            <a:solidFill>
              <a:srgbClr val="595959"/>
            </a:solidFill>
            <a:prstDash val="solid"/>
            <a:round/>
            <a:headEnd type="none" w="med" len="med"/>
            <a:tailEnd type="triangle" w="med" len="med"/>
          </a:ln>
        </p:spPr>
      </p:cxnSp>
      <p:cxnSp>
        <p:nvCxnSpPr>
          <p:cNvPr id="495" name="Google Shape;495;p28"/>
          <p:cNvCxnSpPr>
            <a:stCxn id="483" idx="2"/>
            <a:endCxn id="484" idx="0"/>
          </p:cNvCxnSpPr>
          <p:nvPr/>
        </p:nvCxnSpPr>
        <p:spPr>
          <a:xfrm>
            <a:off x="1897650" y="2992500"/>
            <a:ext cx="939600" cy="766800"/>
          </a:xfrm>
          <a:prstGeom prst="straightConnector1">
            <a:avLst/>
          </a:prstGeom>
          <a:noFill/>
          <a:ln w="9525" cap="flat" cmpd="sng">
            <a:solidFill>
              <a:srgbClr val="595959"/>
            </a:solidFill>
            <a:prstDash val="solid"/>
            <a:round/>
            <a:headEnd type="none" w="med" len="med"/>
            <a:tailEnd type="triangle" w="med" len="med"/>
          </a:ln>
        </p:spPr>
      </p:cxnSp>
      <p:cxnSp>
        <p:nvCxnSpPr>
          <p:cNvPr id="496" name="Google Shape;496;p28"/>
          <p:cNvCxnSpPr>
            <a:stCxn id="482" idx="3"/>
            <a:endCxn id="483" idx="0"/>
          </p:cNvCxnSpPr>
          <p:nvPr/>
        </p:nvCxnSpPr>
        <p:spPr>
          <a:xfrm flipH="1">
            <a:off x="1897638" y="1759750"/>
            <a:ext cx="1070700" cy="425100"/>
          </a:xfrm>
          <a:prstGeom prst="straightConnector1">
            <a:avLst/>
          </a:prstGeom>
          <a:noFill/>
          <a:ln w="9525" cap="flat" cmpd="sng">
            <a:solidFill>
              <a:srgbClr val="595959"/>
            </a:solidFill>
            <a:prstDash val="solid"/>
            <a:round/>
            <a:headEnd type="none" w="med" len="med"/>
            <a:tailEnd type="triangle" w="med" len="med"/>
          </a:ln>
        </p:spPr>
      </p:cxnSp>
      <p:cxnSp>
        <p:nvCxnSpPr>
          <p:cNvPr id="497" name="Google Shape;497;p28"/>
          <p:cNvCxnSpPr>
            <a:stCxn id="482" idx="4"/>
            <a:endCxn id="487" idx="0"/>
          </p:cNvCxnSpPr>
          <p:nvPr/>
        </p:nvCxnSpPr>
        <p:spPr>
          <a:xfrm>
            <a:off x="3036850" y="1759750"/>
            <a:ext cx="1109100" cy="42510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28"/>
          <p:cNvCxnSpPr>
            <a:stCxn id="487" idx="2"/>
            <a:endCxn id="488" idx="0"/>
          </p:cNvCxnSpPr>
          <p:nvPr/>
        </p:nvCxnSpPr>
        <p:spPr>
          <a:xfrm>
            <a:off x="4145875" y="2992500"/>
            <a:ext cx="0" cy="766800"/>
          </a:xfrm>
          <a:prstGeom prst="straightConnector1">
            <a:avLst/>
          </a:prstGeom>
          <a:noFill/>
          <a:ln w="9525" cap="flat" cmpd="sng">
            <a:solidFill>
              <a:srgbClr val="595959"/>
            </a:solidFill>
            <a:prstDash val="solid"/>
            <a:round/>
            <a:headEnd type="none" w="med" len="med"/>
            <a:tailEnd type="triangle" w="med" len="med"/>
          </a:ln>
        </p:spPr>
      </p:cxnSp>
      <p:sp>
        <p:nvSpPr>
          <p:cNvPr id="499" name="Google Shape;499;p28"/>
          <p:cNvSpPr txBox="1"/>
          <p:nvPr/>
        </p:nvSpPr>
        <p:spPr>
          <a:xfrm>
            <a:off x="1037250" y="3191263"/>
            <a:ext cx="17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Classification</a:t>
            </a:r>
            <a:endParaRPr sz="1200">
              <a:solidFill>
                <a:srgbClr val="595959"/>
              </a:solidFill>
            </a:endParaRPr>
          </a:p>
        </p:txBody>
      </p:sp>
      <p:sp>
        <p:nvSpPr>
          <p:cNvPr id="500" name="Google Shape;500;p28"/>
          <p:cNvSpPr txBox="1"/>
          <p:nvPr/>
        </p:nvSpPr>
        <p:spPr>
          <a:xfrm>
            <a:off x="2138925" y="3359100"/>
            <a:ext cx="108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Prediction</a:t>
            </a:r>
            <a:endParaRPr sz="1200">
              <a:solidFill>
                <a:srgbClr val="595959"/>
              </a:solidFill>
            </a:endParaRPr>
          </a:p>
        </p:txBody>
      </p:sp>
      <p:sp>
        <p:nvSpPr>
          <p:cNvPr id="501" name="Google Shape;501;p28"/>
          <p:cNvSpPr txBox="1"/>
          <p:nvPr/>
        </p:nvSpPr>
        <p:spPr>
          <a:xfrm>
            <a:off x="3605575" y="3191275"/>
            <a:ext cx="136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Classification</a:t>
            </a:r>
            <a:endParaRPr sz="1200">
              <a:solidFill>
                <a:srgbClr val="595959"/>
              </a:solidFill>
            </a:endParaRPr>
          </a:p>
        </p:txBody>
      </p:sp>
      <p:pic>
        <p:nvPicPr>
          <p:cNvPr id="502" name="Google Shape;502;p28"/>
          <p:cNvPicPr preferRelativeResize="0"/>
          <p:nvPr/>
        </p:nvPicPr>
        <p:blipFill rotWithShape="1">
          <a:blip r:embed="rId2"/>
          <a:srcRect t="9461"/>
          <a:stretch>
            <a:fillRect/>
          </a:stretch>
        </p:blipFill>
        <p:spPr>
          <a:xfrm>
            <a:off x="5742500" y="2238350"/>
            <a:ext cx="5976250" cy="2705325"/>
          </a:xfrm>
          <a:prstGeom prst="rect">
            <a:avLst/>
          </a:prstGeom>
          <a:noFill/>
          <a:ln>
            <a:noFill/>
          </a:ln>
        </p:spPr>
      </p:pic>
      <p:sp>
        <p:nvSpPr>
          <p:cNvPr id="503" name="Google Shape;503;p28"/>
          <p:cNvSpPr txBox="1"/>
          <p:nvPr/>
        </p:nvSpPr>
        <p:spPr>
          <a:xfrm>
            <a:off x="471575" y="418400"/>
            <a:ext cx="10965300" cy="8829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Illustration</a:t>
            </a:r>
            <a:r>
              <a:rPr lang="en-US" sz="2800" b="1">
                <a:solidFill>
                  <a:srgbClr val="225870"/>
                </a:solidFill>
                <a:latin typeface="Microsoft Yahei"/>
                <a:ea typeface="Microsoft Yahei"/>
                <a:cs typeface="Microsoft Yahei"/>
                <a:sym typeface="Microsoft Yahei"/>
              </a:rPr>
              <a:t> of </a:t>
            </a:r>
            <a:r>
              <a:rPr lang="en-US" sz="2800" b="1">
                <a:solidFill>
                  <a:srgbClr val="225870"/>
                </a:solidFill>
                <a:latin typeface="Microsoft Yahei"/>
                <a:ea typeface="Microsoft Yahei"/>
                <a:cs typeface="Microsoft Yahei"/>
                <a:sym typeface="Microsoft Yahei"/>
              </a:rPr>
              <a:t>Face Type Detection &amp; Emotion detection Model</a:t>
            </a:r>
            <a:endParaRPr sz="2800" b="1">
              <a:solidFill>
                <a:srgbClr val="225870"/>
              </a:solidFill>
              <a:latin typeface="Microsoft Yahei"/>
              <a:ea typeface="Microsoft Yahei"/>
              <a:cs typeface="Microsoft Yahei"/>
              <a:sym typeface="Microsoft Yahei"/>
            </a:endParaRPr>
          </a:p>
          <a:p>
            <a:pPr marL="0" lvl="0" indent="0" algn="l" rtl="0">
              <a:lnSpc>
                <a:spcPct val="81000"/>
              </a:lnSpc>
              <a:spcBef>
                <a:spcPts val="0"/>
              </a:spcBef>
              <a:spcAft>
                <a:spcPts val="0"/>
              </a:spcAft>
              <a:buNone/>
            </a:pPr>
            <a:endParaRPr sz="2800" b="1">
              <a:solidFill>
                <a:srgbClr val="225870"/>
              </a:solidFill>
              <a:latin typeface="Microsoft Yahei"/>
              <a:ea typeface="Microsoft Yahei"/>
              <a:cs typeface="Microsoft Yahei"/>
              <a:sym typeface="Microsoft Yahei"/>
            </a:endParaRPr>
          </a:p>
        </p:txBody>
      </p:sp>
      <p:sp>
        <p:nvSpPr>
          <p:cNvPr id="504" name="Google Shape;504;p28"/>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949960" y="1097915"/>
            <a:ext cx="10823575" cy="737235"/>
          </a:xfrm>
          <a:prstGeom prst="rect">
            <a:avLst/>
          </a:prstGeom>
          <a:noFill/>
        </p:spPr>
        <p:txBody>
          <a:bodyPr wrap="square" rtlCol="0">
            <a:spAutoFit/>
          </a:bodyPr>
          <a:p>
            <a:pPr algn="l"/>
            <a:r>
              <a:rPr lang="en-US">
                <a:sym typeface="+mn-ea"/>
              </a:rPr>
              <a:t>BERT, or Bidirectional Encoder Representations from Transformers, is a natural language processing (NLP) model introduced by Google in 2018. It belongs to the family of Transformer models, which are based on self-attention mechanisms and have shown significant success in various NLP tasks.</a:t>
            </a:r>
            <a:endParaRPr lang="en-US"/>
          </a:p>
        </p:txBody>
      </p:sp>
      <p:sp>
        <p:nvSpPr>
          <p:cNvPr id="2" name="Text Box 1"/>
          <p:cNvSpPr txBox="1"/>
          <p:nvPr/>
        </p:nvSpPr>
        <p:spPr>
          <a:xfrm>
            <a:off x="1041400" y="2121535"/>
            <a:ext cx="10279380" cy="2891790"/>
          </a:xfrm>
          <a:prstGeom prst="rect">
            <a:avLst/>
          </a:prstGeom>
          <a:noFill/>
        </p:spPr>
        <p:txBody>
          <a:bodyPr wrap="square" rtlCol="0">
            <a:spAutoFit/>
          </a:bodyPr>
          <a:p>
            <a:pPr algn="l"/>
            <a:r>
              <a:rPr lang="en-US">
                <a:sym typeface="+mn-ea"/>
              </a:rPr>
              <a:t>The key features of BERT include:</a:t>
            </a:r>
            <a:endParaRPr lang="en-US"/>
          </a:p>
          <a:p>
            <a:pPr algn="l"/>
            <a:endParaRPr lang="en-US"/>
          </a:p>
          <a:p>
            <a:pPr algn="l"/>
            <a:r>
              <a:rPr lang="en-US">
                <a:sym typeface="+mn-ea"/>
              </a:rPr>
              <a:t>Bidirectional Context: Unlike traditional models that process text in a left-to-right or right-to-left manner, BERT considers both the left and right context simultaneously. This bidirectional approach helps the model understand the context of a word based on the entire sentence, capturing complex relationships and dependencies.</a:t>
            </a:r>
            <a:endParaRPr lang="en-US"/>
          </a:p>
          <a:p>
            <a:pPr algn="l"/>
            <a:endParaRPr lang="en-US"/>
          </a:p>
          <a:p>
            <a:pPr algn="l"/>
            <a:r>
              <a:rPr lang="en-US">
                <a:sym typeface="+mn-ea"/>
              </a:rPr>
              <a:t>Pre-training: BERT is pre-trained on large amounts of unlabeled text data. During pre-training, it learns to predict missing words in a sentence (Masked Language Model or MLM objective) and understand relationships between different sentences (Next Sentence Prediction or NSP objective). This pre-training enables BERT to capture general language understanding.</a:t>
            </a:r>
            <a:endParaRPr lang="en-US"/>
          </a:p>
          <a:p>
            <a:pPr algn="l"/>
            <a:endParaRPr lang="en-US"/>
          </a:p>
          <a:p>
            <a:pPr algn="l"/>
            <a:r>
              <a:rPr lang="en-US">
                <a:sym typeface="+mn-ea"/>
              </a:rPr>
              <a:t>Transformer Architecture: BERT utilizes the Transformer architecture, which includes self-attention mechanisms to weigh the importance of different words in a sentence when making predictions. This architecture allows BERT to capture long-range dependencies and relationships in text.</a:t>
            </a:r>
            <a:endParaRPr lang="en-US"/>
          </a:p>
        </p:txBody>
      </p:sp>
      <p:sp>
        <p:nvSpPr>
          <p:cNvPr id="3" name="Text Box 2"/>
          <p:cNvSpPr txBox="1"/>
          <p:nvPr/>
        </p:nvSpPr>
        <p:spPr>
          <a:xfrm>
            <a:off x="1041400" y="5283200"/>
            <a:ext cx="10179685" cy="737235"/>
          </a:xfrm>
          <a:prstGeom prst="rect">
            <a:avLst/>
          </a:prstGeom>
          <a:noFill/>
        </p:spPr>
        <p:txBody>
          <a:bodyPr wrap="square" rtlCol="0">
            <a:spAutoFit/>
          </a:bodyPr>
          <a:p>
            <a:pPr algn="l"/>
            <a:r>
              <a:rPr lang="en-US">
                <a:sym typeface="+mn-ea"/>
              </a:rPr>
              <a:t>BERT is used to process and understand textual information, and its pre-trained weights are fine-tuned on the specific dataset for the classification task. The model's ability to capture contextual information and generalize well to diverse language patterns makes it a suitable choice for such tasks.</a:t>
            </a:r>
            <a:endParaRPr lang="en-US"/>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1041400" y="1115695"/>
            <a:ext cx="3924300" cy="5785485"/>
          </a:xfrm>
          <a:prstGeom prst="rect">
            <a:avLst/>
          </a:prstGeom>
          <a:noFill/>
        </p:spPr>
        <p:txBody>
          <a:bodyPr wrap="square" rtlCol="0">
            <a:spAutoFit/>
          </a:bodyPr>
          <a:p>
            <a:pPr algn="l"/>
            <a:r>
              <a:rPr lang="en-US" sz="1000"/>
              <a:t># Step 1: Load the Data</a:t>
            </a:r>
            <a:endParaRPr lang="en-US" sz="1000"/>
          </a:p>
          <a:p>
            <a:pPr algn="l"/>
            <a:r>
              <a:rPr lang="en-US" sz="1000"/>
              <a:t># ... (Loading data using Pandas)</a:t>
            </a:r>
            <a:endParaRPr lang="en-US" sz="1000"/>
          </a:p>
          <a:p>
            <a:pPr algn="l"/>
            <a:endParaRPr lang="en-US" sz="1000"/>
          </a:p>
          <a:p>
            <a:pPr algn="l"/>
            <a:r>
              <a:rPr lang="en-US" sz="1000"/>
              <a:t># Step 2: Loading Tokenizer and Encoding our Data</a:t>
            </a:r>
            <a:endParaRPr lang="en-US" sz="1000"/>
          </a:p>
          <a:p>
            <a:pPr algn="l"/>
            <a:r>
              <a:rPr lang="en-US" sz="1000"/>
              <a:t># ... (Loading BERT tokenizer and encoding data)</a:t>
            </a:r>
            <a:endParaRPr lang="en-US" sz="1000"/>
          </a:p>
          <a:p>
            <a:pPr algn="l"/>
            <a:endParaRPr lang="en-US" sz="1000"/>
          </a:p>
          <a:p>
            <a:pPr algn="l"/>
            <a:r>
              <a:rPr lang="en-US" sz="1000"/>
              <a:t># Step 3: Setting up BERT Pretrained Model</a:t>
            </a:r>
            <a:endParaRPr lang="en-US" sz="1000"/>
          </a:p>
          <a:p>
            <a:pPr algn="l"/>
            <a:r>
              <a:rPr lang="en-US" sz="1000"/>
              <a:t># ... (Initializing BERT model for sequence classification)</a:t>
            </a:r>
            <a:endParaRPr lang="en-US" sz="1000"/>
          </a:p>
          <a:p>
            <a:pPr algn="l"/>
            <a:endParaRPr lang="en-US" sz="1000"/>
          </a:p>
          <a:p>
            <a:pPr algn="l"/>
            <a:r>
              <a:rPr lang="en-US" sz="1000"/>
              <a:t># Step 4: Creating Data Loaders</a:t>
            </a:r>
            <a:endParaRPr lang="en-US" sz="1000"/>
          </a:p>
          <a:p>
            <a:pPr algn="l"/>
            <a:r>
              <a:rPr lang="en-US" sz="1000"/>
              <a:t># ... (Creating data loaders using DataLoader)</a:t>
            </a:r>
            <a:endParaRPr lang="en-US" sz="1000"/>
          </a:p>
          <a:p>
            <a:pPr algn="l"/>
            <a:endParaRPr lang="en-US" sz="1000"/>
          </a:p>
          <a:p>
            <a:pPr algn="l"/>
            <a:r>
              <a:rPr lang="en-US" sz="1000"/>
              <a:t># Step 5: Setting Up Optimizer and Scheduler</a:t>
            </a:r>
            <a:endParaRPr lang="en-US" sz="1000"/>
          </a:p>
          <a:p>
            <a:pPr algn="l"/>
            <a:r>
              <a:rPr lang="en-US" sz="1000"/>
              <a:t># ... (Setting up AdamW optimizer and linear scheduler)</a:t>
            </a:r>
            <a:endParaRPr lang="en-US" sz="1000"/>
          </a:p>
          <a:p>
            <a:pPr algn="l"/>
            <a:endParaRPr lang="en-US" sz="1000"/>
          </a:p>
          <a:p>
            <a:pPr algn="l"/>
            <a:r>
              <a:rPr lang="en-US" sz="1000"/>
              <a:t># Step 6: Defining our Performance Metric</a:t>
            </a:r>
            <a:endParaRPr lang="en-US" sz="1000"/>
          </a:p>
          <a:p>
            <a:pPr algn="l"/>
            <a:r>
              <a:rPr lang="en-US" sz="1000"/>
              <a:t># ... (Defining AUC metric)</a:t>
            </a:r>
            <a:endParaRPr lang="en-US" sz="1000"/>
          </a:p>
          <a:p>
            <a:pPr algn="l"/>
            <a:endParaRPr lang="en-US" sz="1000"/>
          </a:p>
          <a:p>
            <a:pPr algn="l"/>
            <a:r>
              <a:rPr lang="en-US" sz="1000">
                <a:sym typeface="+mn-ea"/>
              </a:rPr>
              <a:t># Step 7: Creating our Training Loop</a:t>
            </a:r>
            <a:endParaRPr lang="en-US" sz="1000"/>
          </a:p>
          <a:p>
            <a:pPr algn="l"/>
            <a:endParaRPr lang="en-US" sz="1000"/>
          </a:p>
          <a:p>
            <a:pPr algn="l"/>
            <a:r>
              <a:rPr lang="en-US" sz="1000">
                <a:sym typeface="+mn-ea"/>
              </a:rPr>
              <a:t># Set random seed for reproducibility</a:t>
            </a:r>
            <a:endParaRPr lang="en-US" sz="1000"/>
          </a:p>
          <a:p>
            <a:pPr algn="l"/>
            <a:r>
              <a:rPr lang="en-US" sz="1000">
                <a:sym typeface="+mn-ea"/>
              </a:rPr>
              <a:t>seed_val = 17</a:t>
            </a:r>
            <a:endParaRPr lang="en-US" sz="1000"/>
          </a:p>
          <a:p>
            <a:pPr algn="l"/>
            <a:r>
              <a:rPr lang="en-US" sz="1000">
                <a:sym typeface="+mn-ea"/>
              </a:rPr>
              <a:t>random.seed(seed_val)</a:t>
            </a:r>
            <a:endParaRPr lang="en-US" sz="1000"/>
          </a:p>
          <a:p>
            <a:pPr algn="l"/>
            <a:r>
              <a:rPr lang="en-US" sz="1000">
                <a:sym typeface="+mn-ea"/>
              </a:rPr>
              <a:t>np.random.seed(seed_val)</a:t>
            </a:r>
            <a:endParaRPr lang="en-US" sz="1000"/>
          </a:p>
          <a:p>
            <a:pPr algn="l"/>
            <a:r>
              <a:rPr lang="en-US" sz="1000">
                <a:sym typeface="+mn-ea"/>
              </a:rPr>
              <a:t>torch.manual_seed(seed_val)</a:t>
            </a:r>
            <a:endParaRPr lang="en-US" sz="1000"/>
          </a:p>
          <a:p>
            <a:pPr algn="l"/>
            <a:r>
              <a:rPr lang="en-US" sz="1000">
                <a:sym typeface="+mn-ea"/>
              </a:rPr>
              <a:t>torch.cuda.manual_seed_all(seed_val)  # if using GPU</a:t>
            </a:r>
            <a:endParaRPr lang="en-US" sz="1000"/>
          </a:p>
          <a:p>
            <a:pPr algn="l"/>
            <a:endParaRPr lang="en-US" sz="1000"/>
          </a:p>
          <a:p>
            <a:pPr algn="l"/>
            <a:r>
              <a:rPr lang="en-US" sz="1000">
                <a:sym typeface="+mn-ea"/>
              </a:rPr>
              <a:t># Move the model to the device (CPU or GPU)</a:t>
            </a:r>
            <a:endParaRPr lang="en-US" sz="1000"/>
          </a:p>
          <a:p>
            <a:pPr algn="l"/>
            <a:r>
              <a:rPr lang="en-US" sz="1000">
                <a:sym typeface="+mn-ea"/>
              </a:rPr>
              <a:t>device = torch.device('cuda' if torch.cuda.is_available() else 'cpu')</a:t>
            </a:r>
            <a:endParaRPr lang="en-US" sz="1000"/>
          </a:p>
          <a:p>
            <a:pPr algn="l"/>
            <a:r>
              <a:rPr lang="en-US" sz="1000">
                <a:sym typeface="+mn-ea"/>
              </a:rPr>
              <a:t>model.to(device)</a:t>
            </a:r>
            <a:endParaRPr lang="en-US" sz="1000"/>
          </a:p>
          <a:p>
            <a:pPr algn="l"/>
            <a:endParaRPr lang="en-US" sz="1000"/>
          </a:p>
          <a:p>
            <a:pPr algn="l"/>
            <a:r>
              <a:rPr lang="en-US" sz="1000">
                <a:sym typeface="+mn-ea"/>
              </a:rPr>
              <a:t># Define the optimizer and scheduler</a:t>
            </a:r>
            <a:endParaRPr lang="en-US" sz="1000"/>
          </a:p>
          <a:p>
            <a:pPr algn="l"/>
            <a:r>
              <a:rPr lang="en-US" sz="1000">
                <a:sym typeface="+mn-ea"/>
              </a:rPr>
              <a:t>optimizer = AdamW(model.parameters(), lr=1e-5, eps=1e-8)</a:t>
            </a:r>
            <a:endParaRPr lang="en-US" sz="1000"/>
          </a:p>
          <a:p>
            <a:pPr algn="l"/>
            <a:r>
              <a:rPr lang="en-US" sz="1000">
                <a:sym typeface="+mn-ea"/>
              </a:rPr>
              <a:t>scheduler = get_linear_schedule_with_warmup(optimizer, num_warmup_steps=0, num_training_steps=len(dataloader_train) * epochs)</a:t>
            </a:r>
            <a:endParaRPr lang="en-US" sz="1000"/>
          </a:p>
          <a:p>
            <a:pPr algn="l"/>
            <a:endParaRPr lang="en-US" sz="1000"/>
          </a:p>
        </p:txBody>
      </p:sp>
      <p:sp>
        <p:nvSpPr>
          <p:cNvPr id="5" name="Text Box 4"/>
          <p:cNvSpPr txBox="1"/>
          <p:nvPr/>
        </p:nvSpPr>
        <p:spPr>
          <a:xfrm>
            <a:off x="5149215" y="387350"/>
            <a:ext cx="6737985" cy="6400800"/>
          </a:xfrm>
          <a:prstGeom prst="rect">
            <a:avLst/>
          </a:prstGeom>
          <a:noFill/>
        </p:spPr>
        <p:txBody>
          <a:bodyPr wrap="square" rtlCol="0">
            <a:spAutoFit/>
          </a:bodyPr>
          <a:p>
            <a:pPr algn="l"/>
            <a:r>
              <a:rPr lang="en-US" sz="1000">
                <a:sym typeface="+mn-ea"/>
              </a:rPr>
              <a:t># Training loop</a:t>
            </a:r>
            <a:endParaRPr lang="en-US" sz="1000"/>
          </a:p>
          <a:p>
            <a:pPr algn="l"/>
            <a:r>
              <a:rPr lang="en-US" sz="1000">
                <a:sym typeface="+mn-ea"/>
              </a:rPr>
              <a:t>for epoch in tqdm(range(1, epochs + 1)):</a:t>
            </a:r>
            <a:endParaRPr lang="en-US" sz="1000"/>
          </a:p>
          <a:p>
            <a:pPr algn="l"/>
            <a:r>
              <a:rPr lang="en-US" sz="1000">
                <a:sym typeface="+mn-ea"/>
              </a:rPr>
              <a:t>    model.train()  # Set the model to training mode</a:t>
            </a:r>
            <a:endParaRPr lang="en-US" sz="1000"/>
          </a:p>
          <a:p>
            <a:pPr algn="l"/>
            <a:r>
              <a:rPr lang="en-US" sz="1000">
                <a:sym typeface="+mn-ea"/>
              </a:rPr>
              <a:t>    loss_train_total = 0</a:t>
            </a:r>
            <a:endParaRPr lang="en-US" sz="1000"/>
          </a:p>
          <a:p>
            <a:pPr algn="l"/>
            <a:r>
              <a:rPr lang="en-US" sz="1000">
                <a:sym typeface="+mn-ea"/>
              </a:rPr>
              <a:t>    # Iterate over batches in the training data loader</a:t>
            </a:r>
            <a:endParaRPr lang="en-US" sz="1000"/>
          </a:p>
          <a:p>
            <a:pPr algn="l"/>
            <a:r>
              <a:rPr lang="en-US" sz="1000">
                <a:sym typeface="+mn-ea"/>
              </a:rPr>
              <a:t>    progress_bar = tqdm(dataloader_train, desc=f'Epoch {epoch}', leave=False, disable=False)</a:t>
            </a:r>
            <a:endParaRPr lang="en-US" sz="1000"/>
          </a:p>
          <a:p>
            <a:pPr algn="l"/>
            <a:r>
              <a:rPr lang="en-US" sz="1000">
                <a:sym typeface="+mn-ea"/>
              </a:rPr>
              <a:t>    for batch in progress_bar:</a:t>
            </a:r>
            <a:endParaRPr lang="en-US" sz="1000"/>
          </a:p>
          <a:p>
            <a:pPr algn="l"/>
            <a:r>
              <a:rPr lang="en-US" sz="1000">
                <a:sym typeface="+mn-ea"/>
              </a:rPr>
              <a:t>        model.zero_grad()  # Zero the gradients</a:t>
            </a:r>
            <a:endParaRPr lang="en-US" sz="1000"/>
          </a:p>
          <a:p>
            <a:pPr algn="l"/>
            <a:r>
              <a:rPr lang="en-US" sz="1000">
                <a:sym typeface="+mn-ea"/>
              </a:rPr>
              <a:t>        </a:t>
            </a:r>
            <a:endParaRPr lang="en-US" sz="1000"/>
          </a:p>
          <a:p>
            <a:pPr algn="l"/>
            <a:r>
              <a:rPr lang="en-US" sz="1000">
                <a:sym typeface="+mn-ea"/>
              </a:rPr>
              <a:t>        batch = tuple(b.to(device) for b in batch)  # Move batch to the device</a:t>
            </a:r>
            <a:endParaRPr lang="en-US" sz="1000"/>
          </a:p>
          <a:p>
            <a:pPr algn="l"/>
            <a:r>
              <a:rPr lang="en-US" sz="1000">
                <a:sym typeface="+mn-ea"/>
              </a:rPr>
              <a:t>        </a:t>
            </a:r>
            <a:endParaRPr lang="en-US" sz="1000"/>
          </a:p>
          <a:p>
            <a:pPr algn="l"/>
            <a:r>
              <a:rPr lang="en-US" sz="1000">
                <a:sym typeface="+mn-ea"/>
              </a:rPr>
              <a:t>        inputs = {</a:t>
            </a:r>
            <a:endParaRPr lang="en-US" sz="1000"/>
          </a:p>
          <a:p>
            <a:pPr algn="l"/>
            <a:r>
              <a:rPr lang="en-US" sz="1000">
                <a:sym typeface="+mn-ea"/>
              </a:rPr>
              <a:t>            'input_ids': batch[0],</a:t>
            </a:r>
            <a:endParaRPr lang="en-US" sz="1000"/>
          </a:p>
          <a:p>
            <a:pPr algn="l"/>
            <a:r>
              <a:rPr lang="en-US" sz="1000">
                <a:sym typeface="+mn-ea"/>
              </a:rPr>
              <a:t>            'attention_mask': batch[1],</a:t>
            </a:r>
            <a:endParaRPr lang="en-US" sz="1000"/>
          </a:p>
          <a:p>
            <a:pPr algn="l"/>
            <a:r>
              <a:rPr lang="en-US" sz="1000">
                <a:sym typeface="+mn-ea"/>
              </a:rPr>
              <a:t>            'labels': batch[2]</a:t>
            </a:r>
            <a:endParaRPr lang="en-US" sz="1000"/>
          </a:p>
          <a:p>
            <a:pPr algn="l"/>
            <a:r>
              <a:rPr lang="en-US" sz="1000">
                <a:sym typeface="+mn-ea"/>
              </a:rPr>
              <a:t>        }</a:t>
            </a:r>
            <a:endParaRPr lang="en-US" sz="1000">
              <a:sym typeface="+mn-ea"/>
            </a:endParaRPr>
          </a:p>
          <a:p>
            <a:pPr algn="l"/>
            <a:r>
              <a:rPr lang="en-US" sz="1000">
                <a:sym typeface="+mn-ea"/>
              </a:rPr>
              <a:t>        outputs = model(**inputs)  # Get model outputs</a:t>
            </a:r>
            <a:endParaRPr lang="en-US" sz="1000"/>
          </a:p>
          <a:p>
            <a:pPr algn="l"/>
            <a:r>
              <a:rPr lang="en-US" sz="1000">
                <a:sym typeface="+mn-ea"/>
              </a:rPr>
              <a:t>        # BERT returns loss and logits</a:t>
            </a:r>
            <a:endParaRPr lang="en-US" sz="1000"/>
          </a:p>
          <a:p>
            <a:pPr algn="l"/>
            <a:r>
              <a:rPr lang="en-US" sz="1000">
                <a:sym typeface="+mn-ea"/>
              </a:rPr>
              <a:t>        loss = outputs[0]</a:t>
            </a:r>
            <a:endParaRPr lang="en-US" sz="1000"/>
          </a:p>
          <a:p>
            <a:pPr algn="l"/>
            <a:r>
              <a:rPr lang="en-US" sz="1000">
                <a:sym typeface="+mn-ea"/>
              </a:rPr>
              <a:t>        loss_train_total += loss.item()</a:t>
            </a:r>
            <a:endParaRPr lang="en-US" sz="1000"/>
          </a:p>
          <a:p>
            <a:pPr algn="l"/>
            <a:r>
              <a:rPr lang="en-US" sz="1000">
                <a:sym typeface="+mn-ea"/>
              </a:rPr>
              <a:t>        loss.backward()  # Backpropagation</a:t>
            </a:r>
            <a:endParaRPr lang="en-US" sz="1000">
              <a:sym typeface="+mn-ea"/>
            </a:endParaRPr>
          </a:p>
          <a:p>
            <a:pPr algn="l"/>
            <a:r>
              <a:rPr lang="en-US" sz="1000">
                <a:sym typeface="+mn-ea"/>
              </a:rPr>
              <a:t>        torch.nn.utils.clip_grad_norm_(model.parameters(), 1.0)  # Clip gradients to prevent exploding gradients</a:t>
            </a:r>
            <a:endParaRPr lang="en-US" sz="1000"/>
          </a:p>
          <a:p>
            <a:pPr algn="l"/>
            <a:r>
              <a:rPr lang="en-US" sz="1000">
                <a:sym typeface="+mn-ea"/>
              </a:rPr>
              <a:t>        optimizer.step()</a:t>
            </a:r>
            <a:endParaRPr lang="en-US" sz="1000"/>
          </a:p>
          <a:p>
            <a:pPr algn="l"/>
            <a:r>
              <a:rPr lang="en-US" sz="1000">
                <a:sym typeface="+mn-ea"/>
              </a:rPr>
              <a:t>        scheduler.step()</a:t>
            </a:r>
            <a:endParaRPr lang="en-US" sz="1000"/>
          </a:p>
          <a:p>
            <a:pPr algn="l"/>
            <a:r>
              <a:rPr lang="en-US" sz="1000">
                <a:sym typeface="+mn-ea"/>
              </a:rPr>
              <a:t>        progress_bar.set_postfix({'training_loss': '{:.3f}'.format(loss.item() / len(batch))})</a:t>
            </a:r>
            <a:endParaRPr lang="en-US" sz="1000"/>
          </a:p>
          <a:p>
            <a:pPr algn="l"/>
            <a:r>
              <a:rPr lang="en-US" sz="1000">
                <a:sym typeface="+mn-ea"/>
              </a:rPr>
              <a:t>    # Save the model after each epoch</a:t>
            </a:r>
            <a:endParaRPr lang="en-US" sz="1000"/>
          </a:p>
          <a:p>
            <a:pPr algn="l"/>
            <a:r>
              <a:rPr lang="en-US" sz="1000">
                <a:sym typeface="+mn-ea"/>
              </a:rPr>
              <a:t>    torch.save(model.state_dict(), f'/content/drive/MyDrive/NLP_Final_Project/models/BERT2_ft_epoch{epoch}.model')</a:t>
            </a:r>
            <a:endParaRPr lang="en-US" sz="1000"/>
          </a:p>
          <a:p>
            <a:pPr algn="l"/>
            <a:r>
              <a:rPr lang="en-US" sz="1000">
                <a:sym typeface="+mn-ea"/>
              </a:rPr>
              <a:t>    </a:t>
            </a:r>
            <a:endParaRPr lang="en-US" sz="1000"/>
          </a:p>
          <a:p>
            <a:pPr algn="l"/>
            <a:r>
              <a:rPr lang="en-US" sz="1000">
                <a:sym typeface="+mn-ea"/>
              </a:rPr>
              <a:t>    # Print training statistics</a:t>
            </a:r>
            <a:endParaRPr lang="en-US" sz="1000"/>
          </a:p>
          <a:p>
            <a:pPr algn="l"/>
            <a:r>
              <a:rPr lang="en-US" sz="1000">
                <a:sym typeface="+mn-ea"/>
              </a:rPr>
              <a:t>    tqdm.write(f'\nEpoch {epoch}')</a:t>
            </a:r>
            <a:endParaRPr lang="en-US" sz="1000"/>
          </a:p>
          <a:p>
            <a:pPr algn="l"/>
            <a:r>
              <a:rPr lang="en-US" sz="1000">
                <a:sym typeface="+mn-ea"/>
              </a:rPr>
              <a:t>    </a:t>
            </a:r>
            <a:endParaRPr lang="en-US" sz="1000"/>
          </a:p>
          <a:p>
            <a:pPr algn="l"/>
            <a:r>
              <a:rPr lang="en-US" sz="1000">
                <a:sym typeface="+mn-ea"/>
              </a:rPr>
              <a:t>    loss_train_avg = loss_train_total / len(dataloader_train)</a:t>
            </a:r>
            <a:endParaRPr lang="en-US" sz="1000"/>
          </a:p>
          <a:p>
            <a:pPr algn="l"/>
            <a:r>
              <a:rPr lang="en-US" sz="1000">
                <a:sym typeface="+mn-ea"/>
              </a:rPr>
              <a:t>    tqdm.write(f'Training loss: {loss_train_avg}')</a:t>
            </a:r>
            <a:endParaRPr lang="en-US" sz="1000"/>
          </a:p>
          <a:p>
            <a:pPr algn="l"/>
            <a:r>
              <a:rPr lang="en-US" sz="1000">
                <a:sym typeface="+mn-ea"/>
              </a:rPr>
              <a:t>    </a:t>
            </a:r>
            <a:endParaRPr lang="en-US" sz="1000"/>
          </a:p>
          <a:p>
            <a:pPr algn="l"/>
            <a:r>
              <a:rPr lang="en-US" sz="1000">
                <a:sym typeface="+mn-ea"/>
              </a:rPr>
              <a:t>    # Evaluate on the validation set</a:t>
            </a:r>
            <a:endParaRPr lang="en-US" sz="1000"/>
          </a:p>
          <a:p>
            <a:pPr algn="l"/>
            <a:r>
              <a:rPr lang="en-US" sz="1000">
                <a:sym typeface="+mn-ea"/>
              </a:rPr>
              <a:t>    val_loss, predictions, true_value = evaluate(dataloader_val)</a:t>
            </a:r>
            <a:endParaRPr lang="en-US" sz="1000"/>
          </a:p>
          <a:p>
            <a:pPr algn="l"/>
            <a:r>
              <a:rPr lang="en-US" sz="1000">
                <a:sym typeface="+mn-ea"/>
              </a:rPr>
              <a:t>    val_AUC = auc(predictions, true_value)</a:t>
            </a:r>
            <a:endParaRPr lang="en-US" sz="1000"/>
          </a:p>
          <a:p>
            <a:pPr algn="l"/>
            <a:r>
              <a:rPr lang="en-US" sz="1000">
                <a:sym typeface="+mn-ea"/>
              </a:rPr>
              <a:t>    </a:t>
            </a:r>
            <a:endParaRPr lang="en-US" sz="1000"/>
          </a:p>
          <a:p>
            <a:pPr algn="l"/>
            <a:r>
              <a:rPr lang="en-US" sz="1000">
                <a:sym typeface="+mn-ea"/>
              </a:rPr>
              <a:t>    tqdm.write(f'Validation loss: {val_loss}')</a:t>
            </a:r>
            <a:endParaRPr lang="en-US" sz="1000"/>
          </a:p>
          <a:p>
            <a:pPr algn="l"/>
            <a:r>
              <a:rPr lang="en-US" sz="1000">
                <a:sym typeface="+mn-ea"/>
              </a:rPr>
              <a:t>    tqdm.write(f'AUC Score: {val_AUC}')</a:t>
            </a:r>
            <a:endParaRPr lang="en-US" sz="100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5695239"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620395" y="1143000"/>
            <a:ext cx="3924300" cy="5785485"/>
          </a:xfrm>
          <a:prstGeom prst="rect">
            <a:avLst/>
          </a:prstGeom>
          <a:noFill/>
        </p:spPr>
        <p:txBody>
          <a:bodyPr wrap="square" rtlCol="0">
            <a:spAutoFit/>
          </a:bodyPr>
          <a:p>
            <a:pPr algn="l"/>
            <a:r>
              <a:rPr lang="en-US" sz="1000"/>
              <a:t># Step 1: Load the Data</a:t>
            </a:r>
            <a:endParaRPr lang="en-US" sz="1000"/>
          </a:p>
          <a:p>
            <a:pPr algn="l"/>
            <a:r>
              <a:rPr lang="en-US" sz="1000"/>
              <a:t># ... (Loading data using Pandas)</a:t>
            </a:r>
            <a:endParaRPr lang="en-US" sz="1000"/>
          </a:p>
          <a:p>
            <a:pPr algn="l"/>
            <a:endParaRPr lang="en-US" sz="1000"/>
          </a:p>
          <a:p>
            <a:pPr algn="l"/>
            <a:r>
              <a:rPr lang="en-US" sz="1000"/>
              <a:t># Step 2: Loading Tokenizer and Encoding our Data</a:t>
            </a:r>
            <a:endParaRPr lang="en-US" sz="1000"/>
          </a:p>
          <a:p>
            <a:pPr algn="l"/>
            <a:r>
              <a:rPr lang="en-US" sz="1000"/>
              <a:t># ... (Loading BERT tokenizer and encoding data)</a:t>
            </a:r>
            <a:endParaRPr lang="en-US" sz="1000"/>
          </a:p>
          <a:p>
            <a:pPr algn="l"/>
            <a:endParaRPr lang="en-US" sz="1000"/>
          </a:p>
          <a:p>
            <a:pPr algn="l"/>
            <a:r>
              <a:rPr lang="en-US" sz="1000"/>
              <a:t># Step 3: Setting up BERT Pretrained Model</a:t>
            </a:r>
            <a:endParaRPr lang="en-US" sz="1000"/>
          </a:p>
          <a:p>
            <a:pPr algn="l"/>
            <a:r>
              <a:rPr lang="en-US" sz="1000"/>
              <a:t># ... (Initializing BERT model for sequence classification)</a:t>
            </a:r>
            <a:endParaRPr lang="en-US" sz="1000"/>
          </a:p>
          <a:p>
            <a:pPr algn="l"/>
            <a:endParaRPr lang="en-US" sz="1000"/>
          </a:p>
          <a:p>
            <a:pPr algn="l"/>
            <a:r>
              <a:rPr lang="en-US" sz="1000"/>
              <a:t># Step 4: Creating Data Loaders</a:t>
            </a:r>
            <a:endParaRPr lang="en-US" sz="1000"/>
          </a:p>
          <a:p>
            <a:pPr algn="l"/>
            <a:r>
              <a:rPr lang="en-US" sz="1000"/>
              <a:t># ... (Creating data loaders using DataLoader)</a:t>
            </a:r>
            <a:endParaRPr lang="en-US" sz="1000"/>
          </a:p>
          <a:p>
            <a:pPr algn="l"/>
            <a:endParaRPr lang="en-US" sz="1000"/>
          </a:p>
          <a:p>
            <a:pPr algn="l"/>
            <a:r>
              <a:rPr lang="en-US" sz="1000"/>
              <a:t># Step 5: Setting Up Optimizer and Scheduler</a:t>
            </a:r>
            <a:endParaRPr lang="en-US" sz="1000"/>
          </a:p>
          <a:p>
            <a:pPr algn="l"/>
            <a:r>
              <a:rPr lang="en-US" sz="1000"/>
              <a:t># ... (Setting up AdamW optimizer and linear scheduler)</a:t>
            </a:r>
            <a:endParaRPr lang="en-US" sz="1000"/>
          </a:p>
          <a:p>
            <a:pPr algn="l"/>
            <a:endParaRPr lang="en-US" sz="1000"/>
          </a:p>
          <a:p>
            <a:pPr algn="l"/>
            <a:r>
              <a:rPr lang="en-US" sz="1000"/>
              <a:t># Step 6: Defining our Performance Metric</a:t>
            </a:r>
            <a:endParaRPr lang="en-US" sz="1000"/>
          </a:p>
          <a:p>
            <a:pPr algn="l"/>
            <a:r>
              <a:rPr lang="en-US" sz="1000"/>
              <a:t># ... (Defining AUC metric)</a:t>
            </a:r>
            <a:endParaRPr lang="en-US" sz="1000"/>
          </a:p>
          <a:p>
            <a:pPr algn="l"/>
            <a:endParaRPr lang="en-US" sz="1000"/>
          </a:p>
          <a:p>
            <a:pPr algn="l"/>
            <a:r>
              <a:rPr lang="en-US" sz="1000">
                <a:sym typeface="+mn-ea"/>
              </a:rPr>
              <a:t># Step 7: Creating our Training Loop</a:t>
            </a:r>
            <a:endParaRPr lang="en-US" sz="1000"/>
          </a:p>
          <a:p>
            <a:pPr algn="l"/>
            <a:endParaRPr lang="en-US" sz="1000"/>
          </a:p>
          <a:p>
            <a:pPr algn="l"/>
            <a:r>
              <a:rPr lang="en-US" sz="1000">
                <a:sym typeface="+mn-ea"/>
              </a:rPr>
              <a:t># Set random seed for reproducibility</a:t>
            </a:r>
            <a:endParaRPr lang="en-US" sz="1000"/>
          </a:p>
          <a:p>
            <a:pPr algn="l"/>
            <a:r>
              <a:rPr lang="en-US" sz="1000">
                <a:sym typeface="+mn-ea"/>
              </a:rPr>
              <a:t>seed_val = 17</a:t>
            </a:r>
            <a:endParaRPr lang="en-US" sz="1000"/>
          </a:p>
          <a:p>
            <a:pPr algn="l"/>
            <a:r>
              <a:rPr lang="en-US" sz="1000">
                <a:sym typeface="+mn-ea"/>
              </a:rPr>
              <a:t>random.seed(seed_val)</a:t>
            </a:r>
            <a:endParaRPr lang="en-US" sz="1000"/>
          </a:p>
          <a:p>
            <a:pPr algn="l"/>
            <a:r>
              <a:rPr lang="en-US" sz="1000">
                <a:sym typeface="+mn-ea"/>
              </a:rPr>
              <a:t>np.random.seed(seed_val)</a:t>
            </a:r>
            <a:endParaRPr lang="en-US" sz="1000"/>
          </a:p>
          <a:p>
            <a:pPr algn="l"/>
            <a:r>
              <a:rPr lang="en-US" sz="1000">
                <a:sym typeface="+mn-ea"/>
              </a:rPr>
              <a:t>torch.manual_seed(seed_val)</a:t>
            </a:r>
            <a:endParaRPr lang="en-US" sz="1000"/>
          </a:p>
          <a:p>
            <a:pPr algn="l"/>
            <a:r>
              <a:rPr lang="en-US" sz="1000">
                <a:sym typeface="+mn-ea"/>
              </a:rPr>
              <a:t>torch.cuda.manual_seed_all(seed_val)  # if using GPU</a:t>
            </a:r>
            <a:endParaRPr lang="en-US" sz="1000"/>
          </a:p>
          <a:p>
            <a:pPr algn="l"/>
            <a:endParaRPr lang="en-US" sz="1000"/>
          </a:p>
          <a:p>
            <a:pPr algn="l"/>
            <a:r>
              <a:rPr lang="en-US" sz="1000">
                <a:sym typeface="+mn-ea"/>
              </a:rPr>
              <a:t># Move the model to the device (CPU or GPU)</a:t>
            </a:r>
            <a:endParaRPr lang="en-US" sz="1000"/>
          </a:p>
          <a:p>
            <a:pPr algn="l"/>
            <a:r>
              <a:rPr lang="en-US" sz="1000">
                <a:sym typeface="+mn-ea"/>
              </a:rPr>
              <a:t>device = torch.device('cuda' if torch.cuda.is_available() else 'cpu')</a:t>
            </a:r>
            <a:endParaRPr lang="en-US" sz="1000"/>
          </a:p>
          <a:p>
            <a:pPr algn="l"/>
            <a:r>
              <a:rPr lang="en-US" sz="1000">
                <a:sym typeface="+mn-ea"/>
              </a:rPr>
              <a:t>model.to(device)</a:t>
            </a:r>
            <a:endParaRPr lang="en-US" sz="1000"/>
          </a:p>
          <a:p>
            <a:pPr algn="l"/>
            <a:endParaRPr lang="en-US" sz="1000"/>
          </a:p>
          <a:p>
            <a:pPr algn="l"/>
            <a:r>
              <a:rPr lang="en-US" sz="1000">
                <a:sym typeface="+mn-ea"/>
              </a:rPr>
              <a:t># Define the optimizer and scheduler</a:t>
            </a:r>
            <a:endParaRPr lang="en-US" sz="1000"/>
          </a:p>
          <a:p>
            <a:pPr algn="l"/>
            <a:r>
              <a:rPr lang="en-US" sz="1000">
                <a:sym typeface="+mn-ea"/>
              </a:rPr>
              <a:t>optimizer = AdamW(model.parameters(), lr=1e-5, eps=1e-8)</a:t>
            </a:r>
            <a:endParaRPr lang="en-US" sz="1000"/>
          </a:p>
          <a:p>
            <a:pPr algn="l"/>
            <a:r>
              <a:rPr lang="en-US" sz="1000">
                <a:sym typeface="+mn-ea"/>
              </a:rPr>
              <a:t>scheduler = get_linear_schedule_with_warmup(optimizer, num_warmup_steps=0, num_training_steps=len(dataloader_train) * epochs)</a:t>
            </a:r>
            <a:endParaRPr lang="en-US" sz="1000"/>
          </a:p>
          <a:p>
            <a:pPr algn="l"/>
            <a:endParaRPr lang="en-US" sz="1000"/>
          </a:p>
        </p:txBody>
      </p:sp>
      <p:sp>
        <p:nvSpPr>
          <p:cNvPr id="5" name="Text Box 4"/>
          <p:cNvSpPr txBox="1"/>
          <p:nvPr/>
        </p:nvSpPr>
        <p:spPr>
          <a:xfrm>
            <a:off x="4860290" y="765175"/>
            <a:ext cx="3443605" cy="6092825"/>
          </a:xfrm>
          <a:prstGeom prst="rect">
            <a:avLst/>
          </a:prstGeom>
          <a:noFill/>
        </p:spPr>
        <p:txBody>
          <a:bodyPr wrap="square" rtlCol="0">
            <a:spAutoFit/>
          </a:bodyPr>
          <a:p>
            <a:pPr algn="l"/>
            <a:r>
              <a:rPr lang="en-US" sz="1000">
                <a:sym typeface="+mn-ea"/>
              </a:rPr>
              <a:t># Training loop</a:t>
            </a:r>
            <a:endParaRPr lang="en-US" sz="1000"/>
          </a:p>
          <a:p>
            <a:pPr algn="l"/>
            <a:r>
              <a:rPr lang="en-US" sz="1000">
                <a:sym typeface="+mn-ea"/>
              </a:rPr>
              <a:t>for epoch in tqdm(range(1, epochs + 1)):</a:t>
            </a:r>
            <a:endParaRPr lang="en-US" sz="1000"/>
          </a:p>
          <a:p>
            <a:pPr algn="l"/>
            <a:r>
              <a:rPr lang="en-US" sz="1000">
                <a:sym typeface="+mn-ea"/>
              </a:rPr>
              <a:t>    model.train()  # Set the model to training mode</a:t>
            </a:r>
            <a:endParaRPr lang="en-US" sz="1000"/>
          </a:p>
          <a:p>
            <a:pPr algn="l"/>
            <a:r>
              <a:rPr lang="en-US" sz="1000">
                <a:sym typeface="+mn-ea"/>
              </a:rPr>
              <a:t>    loss_train_total = 0</a:t>
            </a:r>
            <a:endParaRPr lang="en-US" sz="1000"/>
          </a:p>
          <a:p>
            <a:pPr algn="l"/>
            <a:r>
              <a:rPr lang="en-US" sz="1000">
                <a:sym typeface="+mn-ea"/>
              </a:rPr>
              <a:t>    # Iterate over batches in the training data loader</a:t>
            </a:r>
            <a:endParaRPr lang="en-US" sz="1000"/>
          </a:p>
          <a:p>
            <a:pPr algn="l"/>
            <a:r>
              <a:rPr lang="en-US" sz="1000">
                <a:sym typeface="+mn-ea"/>
              </a:rPr>
              <a:t>    progress_bar = tqdm(dataloader_train, desc=f'Epoch {epoch}', leave=False, disable=False)</a:t>
            </a:r>
            <a:endParaRPr lang="en-US" sz="1000"/>
          </a:p>
          <a:p>
            <a:pPr algn="l"/>
            <a:r>
              <a:rPr lang="en-US" sz="1000">
                <a:sym typeface="+mn-ea"/>
              </a:rPr>
              <a:t>    for batch in progress_bar:</a:t>
            </a:r>
            <a:endParaRPr lang="en-US" sz="1000"/>
          </a:p>
          <a:p>
            <a:pPr algn="l"/>
            <a:r>
              <a:rPr lang="en-US" sz="1000">
                <a:sym typeface="+mn-ea"/>
              </a:rPr>
              <a:t>        model.zero_grad()  # Zero the gradients</a:t>
            </a:r>
            <a:endParaRPr lang="en-US" sz="1000"/>
          </a:p>
          <a:p>
            <a:pPr algn="l"/>
            <a:r>
              <a:rPr lang="en-US" sz="1000">
                <a:sym typeface="+mn-ea"/>
              </a:rPr>
              <a:t>        </a:t>
            </a:r>
            <a:endParaRPr lang="en-US" sz="1000"/>
          </a:p>
          <a:p>
            <a:pPr algn="l"/>
            <a:r>
              <a:rPr lang="en-US" sz="1000">
                <a:sym typeface="+mn-ea"/>
              </a:rPr>
              <a:t>        batch = tuple(b.to(device) for b in batch)  # Move batch to the device</a:t>
            </a:r>
            <a:endParaRPr lang="en-US" sz="1000"/>
          </a:p>
          <a:p>
            <a:pPr algn="l"/>
            <a:r>
              <a:rPr lang="en-US" sz="1000">
                <a:sym typeface="+mn-ea"/>
              </a:rPr>
              <a:t>        </a:t>
            </a:r>
            <a:endParaRPr lang="en-US" sz="1000"/>
          </a:p>
          <a:p>
            <a:pPr algn="l"/>
            <a:r>
              <a:rPr lang="en-US" sz="1000">
                <a:sym typeface="+mn-ea"/>
              </a:rPr>
              <a:t>        inputs = {</a:t>
            </a:r>
            <a:endParaRPr lang="en-US" sz="1000"/>
          </a:p>
          <a:p>
            <a:pPr algn="l"/>
            <a:r>
              <a:rPr lang="en-US" sz="1000">
                <a:sym typeface="+mn-ea"/>
              </a:rPr>
              <a:t>            'input_ids': batch[0],</a:t>
            </a:r>
            <a:endParaRPr lang="en-US" sz="1000"/>
          </a:p>
          <a:p>
            <a:pPr algn="l"/>
            <a:r>
              <a:rPr lang="en-US" sz="1000">
                <a:sym typeface="+mn-ea"/>
              </a:rPr>
              <a:t>            'attention_mask': batch[1],</a:t>
            </a:r>
            <a:endParaRPr lang="en-US" sz="1000"/>
          </a:p>
          <a:p>
            <a:pPr algn="l"/>
            <a:r>
              <a:rPr lang="en-US" sz="1000">
                <a:sym typeface="+mn-ea"/>
              </a:rPr>
              <a:t>            'labels': batch[2]</a:t>
            </a:r>
            <a:endParaRPr lang="en-US" sz="1000"/>
          </a:p>
          <a:p>
            <a:pPr algn="l"/>
            <a:r>
              <a:rPr lang="en-US" sz="1000">
                <a:sym typeface="+mn-ea"/>
              </a:rPr>
              <a:t>        }</a:t>
            </a:r>
            <a:endParaRPr lang="en-US" sz="1000">
              <a:sym typeface="+mn-ea"/>
            </a:endParaRPr>
          </a:p>
          <a:p>
            <a:pPr algn="l"/>
            <a:r>
              <a:rPr lang="en-US" sz="1000">
                <a:sym typeface="+mn-ea"/>
              </a:rPr>
              <a:t>        outputs = model(**inputs)  # Get model outputs</a:t>
            </a:r>
            <a:endParaRPr lang="en-US" sz="1000"/>
          </a:p>
          <a:p>
            <a:pPr algn="l"/>
            <a:r>
              <a:rPr lang="en-US" sz="1000">
                <a:sym typeface="+mn-ea"/>
              </a:rPr>
              <a:t>        # BERT returns loss and logits</a:t>
            </a:r>
            <a:endParaRPr lang="en-US" sz="1000"/>
          </a:p>
          <a:p>
            <a:pPr algn="l"/>
            <a:r>
              <a:rPr lang="en-US" sz="1000">
                <a:sym typeface="+mn-ea"/>
              </a:rPr>
              <a:t>        loss = outputs[0]</a:t>
            </a:r>
            <a:endParaRPr lang="en-US" sz="1000"/>
          </a:p>
          <a:p>
            <a:pPr algn="l"/>
            <a:r>
              <a:rPr lang="en-US" sz="1000">
                <a:sym typeface="+mn-ea"/>
              </a:rPr>
              <a:t>        loss_train_total += loss.item()</a:t>
            </a:r>
            <a:endParaRPr lang="en-US" sz="1000"/>
          </a:p>
          <a:p>
            <a:pPr algn="l"/>
            <a:r>
              <a:rPr lang="en-US" sz="1000">
                <a:sym typeface="+mn-ea"/>
              </a:rPr>
              <a:t>        loss.backward()  # Backpropagation</a:t>
            </a:r>
            <a:endParaRPr lang="en-US" sz="1000">
              <a:sym typeface="+mn-ea"/>
            </a:endParaRPr>
          </a:p>
          <a:p>
            <a:pPr algn="l"/>
            <a:r>
              <a:rPr lang="en-US" sz="1000">
                <a:sym typeface="+mn-ea"/>
              </a:rPr>
              <a:t>        torch.nn.utils.clip_grad_norm_(model.parameters(), 1.0)  # Clip gradients to prevent exploding gradients</a:t>
            </a:r>
            <a:endParaRPr lang="en-US" sz="1000"/>
          </a:p>
          <a:p>
            <a:pPr algn="l"/>
            <a:r>
              <a:rPr lang="en-US" sz="1000">
                <a:sym typeface="+mn-ea"/>
              </a:rPr>
              <a:t>        optimizer.step()</a:t>
            </a:r>
            <a:endParaRPr lang="en-US" sz="1000"/>
          </a:p>
          <a:p>
            <a:pPr algn="l"/>
            <a:r>
              <a:rPr lang="en-US" sz="1000">
                <a:sym typeface="+mn-ea"/>
              </a:rPr>
              <a:t>        scheduler.step()</a:t>
            </a:r>
            <a:endParaRPr lang="en-US" sz="1000"/>
          </a:p>
          <a:p>
            <a:pPr algn="l"/>
            <a:r>
              <a:rPr lang="en-US" sz="1000">
                <a:sym typeface="+mn-ea"/>
              </a:rPr>
              <a:t>        progress_bar.set_postfix({'training_loss': '{:.3f}'.format(loss.item() / len(batch))})</a:t>
            </a:r>
            <a:endParaRPr lang="en-US" sz="1000"/>
          </a:p>
          <a:p>
            <a:pPr algn="l"/>
            <a:r>
              <a:rPr lang="en-US" sz="1000">
                <a:sym typeface="+mn-ea"/>
              </a:rPr>
              <a:t>    # Save the model after each epoch</a:t>
            </a:r>
            <a:endParaRPr lang="en-US" sz="1000"/>
          </a:p>
          <a:p>
            <a:pPr algn="l"/>
            <a:r>
              <a:rPr lang="en-US" sz="1000">
                <a:sym typeface="+mn-ea"/>
              </a:rPr>
              <a:t>    torch.save(model.state_dict(), f'/content/drive/MyDrive/NLP_Final_Project/models/BERT2_ft_epoch{epoch}.model')</a:t>
            </a:r>
            <a:endParaRPr lang="en-US" sz="1000"/>
          </a:p>
          <a:p>
            <a:pPr algn="l"/>
            <a:r>
              <a:rPr lang="en-US" sz="1000">
                <a:sym typeface="+mn-ea"/>
              </a:rPr>
              <a:t>    </a:t>
            </a:r>
            <a:endParaRPr lang="en-US" sz="1000"/>
          </a:p>
          <a:p>
            <a:pPr algn="l"/>
            <a:r>
              <a:rPr lang="en-US" sz="1000">
                <a:sym typeface="+mn-ea"/>
              </a:rPr>
              <a:t>    # Print training statistics</a:t>
            </a:r>
            <a:endParaRPr lang="en-US" sz="1000"/>
          </a:p>
          <a:p>
            <a:pPr algn="l"/>
            <a:r>
              <a:rPr lang="en-US" sz="1000">
                <a:sym typeface="+mn-ea"/>
              </a:rPr>
              <a:t>    tqdm.write(f'\nEpoch {epoch}')</a:t>
            </a:r>
            <a:endParaRPr lang="en-US" sz="1000"/>
          </a:p>
          <a:p>
            <a:pPr algn="l"/>
            <a:r>
              <a:rPr lang="en-US" sz="1000">
                <a:sym typeface="+mn-ea"/>
              </a:rPr>
              <a:t>    </a:t>
            </a:r>
            <a:endParaRPr lang="en-US" sz="1000"/>
          </a:p>
          <a:p>
            <a:pPr algn="l"/>
            <a:r>
              <a:rPr lang="en-US" sz="1000">
                <a:sym typeface="+mn-ea"/>
              </a:rPr>
              <a:t>    loss_train_avg = loss_train_total / len(dataloader_train)</a:t>
            </a:r>
            <a:endParaRPr lang="en-US" sz="1000"/>
          </a:p>
          <a:p>
            <a:pPr algn="l"/>
            <a:r>
              <a:rPr lang="en-US" sz="1000">
                <a:sym typeface="+mn-ea"/>
              </a:rPr>
              <a:t>    tqdm.write(f'Training loss: {loss_train_avg}')</a:t>
            </a:r>
            <a:endParaRPr lang="en-US" sz="1000"/>
          </a:p>
        </p:txBody>
      </p:sp>
      <p:sp>
        <p:nvSpPr>
          <p:cNvPr id="2" name="Text Box 1"/>
          <p:cNvSpPr txBox="1"/>
          <p:nvPr/>
        </p:nvSpPr>
        <p:spPr>
          <a:xfrm>
            <a:off x="8373745" y="125095"/>
            <a:ext cx="3443605" cy="6708775"/>
          </a:xfrm>
          <a:prstGeom prst="rect">
            <a:avLst/>
          </a:prstGeom>
          <a:noFill/>
        </p:spPr>
        <p:txBody>
          <a:bodyPr wrap="square" rtlCol="0">
            <a:spAutoFit/>
          </a:bodyPr>
          <a:p>
            <a:pPr algn="l"/>
            <a:r>
              <a:rPr lang="en-US" sz="1000">
                <a:sym typeface="+mn-ea"/>
              </a:rPr>
              <a:t>  # Evaluate on the validation set</a:t>
            </a:r>
            <a:endParaRPr lang="en-US" sz="1000"/>
          </a:p>
          <a:p>
            <a:pPr algn="l"/>
            <a:r>
              <a:rPr lang="en-US" sz="1000">
                <a:sym typeface="+mn-ea"/>
              </a:rPr>
              <a:t>    val_loss, predictions, true_value = evaluate(dataloader_val)</a:t>
            </a:r>
            <a:endParaRPr lang="en-US" sz="1000"/>
          </a:p>
          <a:p>
            <a:pPr algn="l"/>
            <a:r>
              <a:rPr lang="en-US" sz="1000">
                <a:sym typeface="+mn-ea"/>
              </a:rPr>
              <a:t>    val_AUC = auc(predictions, true_value)</a:t>
            </a:r>
            <a:endParaRPr lang="en-US" sz="1000"/>
          </a:p>
          <a:p>
            <a:pPr algn="l"/>
            <a:r>
              <a:rPr lang="en-US" sz="1000">
                <a:sym typeface="+mn-ea"/>
              </a:rPr>
              <a:t>    </a:t>
            </a:r>
            <a:endParaRPr lang="en-US" sz="1000"/>
          </a:p>
          <a:p>
            <a:pPr algn="l"/>
            <a:r>
              <a:rPr lang="en-US" sz="1000">
                <a:sym typeface="+mn-ea"/>
              </a:rPr>
              <a:t>    tqdm.write(f'Validation loss: {val_loss}')</a:t>
            </a:r>
            <a:endParaRPr lang="en-US" sz="1000"/>
          </a:p>
          <a:p>
            <a:pPr algn="l"/>
            <a:r>
              <a:rPr lang="en-US" sz="1000">
                <a:sym typeface="+mn-ea"/>
              </a:rPr>
              <a:t>    tqdm.write(f'AUC Score: {val_AUC}')</a:t>
            </a:r>
            <a:endParaRPr lang="en-US" sz="1000">
              <a:sym typeface="+mn-ea"/>
            </a:endParaRPr>
          </a:p>
          <a:p>
            <a:pPr algn="l"/>
            <a:endParaRPr lang="en-US" sz="1000"/>
          </a:p>
          <a:p>
            <a:pPr algn="l"/>
            <a:r>
              <a:rPr lang="en-US" sz="1000"/>
              <a:t># Step 8: Loading and Evaluating our Model</a:t>
            </a:r>
            <a:endParaRPr lang="en-US" sz="1000"/>
          </a:p>
          <a:p>
            <a:pPr algn="l"/>
            <a:r>
              <a:rPr lang="en-US" sz="1000"/>
              <a:t># ... (Loading trained model and evaluating on final test set)</a:t>
            </a:r>
            <a:endParaRPr lang="en-US" sz="1000"/>
          </a:p>
          <a:p>
            <a:pPr algn="l"/>
            <a:endParaRPr lang="en-US" sz="1000"/>
          </a:p>
          <a:p>
            <a:pPr algn="l"/>
            <a:r>
              <a:rPr lang="en-US" sz="1000"/>
              <a:t># Step 9: Visualization (Optional)</a:t>
            </a:r>
            <a:endParaRPr lang="en-US" sz="1000"/>
          </a:p>
          <a:p>
            <a:pPr algn="l"/>
            <a:r>
              <a:rPr lang="en-US" sz="1000"/>
              <a:t># ... (Plotting ROC curve using Plotly or Matplotlib)</a:t>
            </a:r>
            <a:endParaRPr lang="en-US" sz="1000"/>
          </a:p>
          <a:p>
            <a:pPr algn="l"/>
            <a:endParaRPr lang="en-US" sz="1000"/>
          </a:p>
          <a:p>
            <a:pPr algn="l"/>
            <a:r>
              <a:rPr lang="en-US" sz="1000"/>
              <a:t>LIBRARIES :</a:t>
            </a:r>
            <a:endParaRPr lang="en-US" sz="1000"/>
          </a:p>
          <a:p>
            <a:pPr algn="l"/>
            <a:endParaRPr lang="en-US" sz="1000"/>
          </a:p>
          <a:p>
            <a:pPr algn="l"/>
            <a:r>
              <a:rPr lang="en-US" sz="1000"/>
              <a:t>transformers:</a:t>
            </a:r>
            <a:endParaRPr lang="en-US" sz="1000"/>
          </a:p>
          <a:p>
            <a:pPr algn="l"/>
            <a:endParaRPr lang="en-US" sz="1000"/>
          </a:p>
          <a:p>
            <a:pPr algn="l"/>
            <a:r>
              <a:rPr lang="en-US" sz="1000"/>
              <a:t>Description: A library from Hugging Face Transformers ecosystem.</a:t>
            </a:r>
            <a:endParaRPr lang="en-US" sz="1000"/>
          </a:p>
          <a:p>
            <a:pPr algn="l"/>
            <a:r>
              <a:rPr lang="en-US" sz="1000"/>
              <a:t>Use: Provides pre-trained NLP models (such as BERT), tokenization utilities, and fine-tuning tools.</a:t>
            </a:r>
            <a:endParaRPr lang="en-US" sz="1000"/>
          </a:p>
          <a:p>
            <a:pPr algn="l"/>
            <a:r>
              <a:rPr lang="en-US" sz="1000"/>
              <a:t>torch:</a:t>
            </a:r>
            <a:endParaRPr lang="en-US" sz="1000"/>
          </a:p>
          <a:p>
            <a:pPr algn="l"/>
            <a:endParaRPr lang="en-US" sz="1000"/>
          </a:p>
          <a:p>
            <a:pPr algn="l"/>
            <a:r>
              <a:rPr lang="en-US" sz="1000"/>
              <a:t>Description: PyTorch, an open-source deep learning library.</a:t>
            </a:r>
            <a:endParaRPr lang="en-US" sz="1000"/>
          </a:p>
          <a:p>
            <a:pPr algn="l"/>
            <a:r>
              <a:rPr lang="en-US" sz="1000"/>
              <a:t>Use: Used for building and training neural networks.</a:t>
            </a:r>
            <a:endParaRPr lang="en-US" sz="1000"/>
          </a:p>
          <a:p>
            <a:pPr algn="l"/>
            <a:r>
              <a:rPr lang="en-US" sz="1000"/>
              <a:t>sklearn:</a:t>
            </a:r>
            <a:endParaRPr lang="en-US" sz="1000"/>
          </a:p>
          <a:p>
            <a:pPr algn="l"/>
            <a:endParaRPr lang="en-US" sz="1000"/>
          </a:p>
          <a:p>
            <a:pPr algn="l"/>
            <a:r>
              <a:rPr lang="en-US" sz="1000"/>
              <a:t>Description: A machine learning library in Python.</a:t>
            </a:r>
            <a:endParaRPr lang="en-US" sz="1000"/>
          </a:p>
          <a:p>
            <a:pPr algn="l"/>
            <a:r>
              <a:rPr lang="en-US" sz="1000"/>
              <a:t>Use: Used for computing the ROC curve and AUC score for model evaluation.</a:t>
            </a:r>
            <a:endParaRPr lang="en-US" sz="1000"/>
          </a:p>
          <a:p>
            <a:pPr algn="l"/>
            <a:r>
              <a:rPr lang="en-US" sz="1000"/>
              <a:t>tqdm:</a:t>
            </a:r>
            <a:endParaRPr lang="en-US" sz="1000"/>
          </a:p>
          <a:p>
            <a:pPr algn="l"/>
            <a:endParaRPr lang="en-US" sz="1000"/>
          </a:p>
          <a:p>
            <a:pPr algn="l"/>
            <a:r>
              <a:rPr lang="en-US" sz="1000"/>
              <a:t>Description: Library for creating progress bars in loops.</a:t>
            </a:r>
            <a:endParaRPr lang="en-US" sz="1000"/>
          </a:p>
          <a:p>
            <a:pPr algn="l"/>
            <a:r>
              <a:rPr lang="en-US" sz="1000"/>
              <a:t>Use: Provides a visual indication of progress during lengthy computations, such as training epochs.</a:t>
            </a:r>
            <a:endParaRPr lang="en-US" sz="1000"/>
          </a:p>
          <a:p>
            <a:pPr algn="l"/>
            <a:r>
              <a:rPr lang="en-US" sz="1000"/>
              <a:t>plotly:</a:t>
            </a:r>
            <a:endParaRPr lang="en-US" sz="1000"/>
          </a:p>
          <a:p>
            <a:pPr algn="l"/>
            <a:endParaRPr lang="en-US" sz="1000"/>
          </a:p>
          <a:p>
            <a:pPr algn="l"/>
            <a:r>
              <a:rPr lang="en-US" sz="1000"/>
              <a:t>Description: Interactive visualization library.</a:t>
            </a:r>
            <a:endParaRPr lang="en-US" sz="1000"/>
          </a:p>
          <a:p>
            <a:pPr algn="l"/>
            <a:r>
              <a:rPr lang="en-US" sz="1000"/>
              <a:t>Use: Utilized for creating interactive plots, specifically the ROC curve in this context.</a:t>
            </a:r>
            <a:endParaRPr lang="en-US" sz="1000"/>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OCR (Optical Character Recognition)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958850" y="1225550"/>
            <a:ext cx="4331970" cy="3938270"/>
          </a:xfrm>
          <a:prstGeom prst="rect">
            <a:avLst/>
          </a:prstGeom>
          <a:noFill/>
        </p:spPr>
        <p:txBody>
          <a:bodyPr wrap="square" rtlCol="0">
            <a:spAutoFit/>
          </a:bodyPr>
          <a:p>
            <a:pPr algn="l"/>
            <a:r>
              <a:rPr lang="en-US" sz="1000">
                <a:sym typeface="+mn-ea"/>
              </a:rPr>
              <a:t>Optical Character Recognition (OCR) is a technology that converts different types of documents, such as scanned paper documents, PDFs, or images captured by a digital camera, into editable and searchable data. OCR extracts text from these documents and translates it into machine-readable text.</a:t>
            </a:r>
            <a:endParaRPr lang="en-US" sz="1000"/>
          </a:p>
          <a:p>
            <a:pPr algn="l"/>
            <a:endParaRPr lang="en-US" sz="1000"/>
          </a:p>
          <a:p>
            <a:pPr algn="l"/>
            <a:r>
              <a:rPr lang="en-US" sz="1000">
                <a:sym typeface="+mn-ea"/>
              </a:rPr>
              <a:t>In the context of hateful meme detection, OCR is likely used to extract text content from images. Many memes contain textual elements, and analyzing this text can provide valuable information for the classification task. OCR allows the algorithm to "read" the text present in the meme images, which can be combined with other features (such as image content or metadata) for a more comprehensive analysis.</a:t>
            </a:r>
            <a:endParaRPr lang="en-US" sz="1000">
              <a:sym typeface="+mn-ea"/>
            </a:endParaRPr>
          </a:p>
          <a:p>
            <a:pPr algn="l"/>
            <a:endParaRPr lang="en-US" sz="1000"/>
          </a:p>
          <a:p>
            <a:pPr algn="l"/>
            <a:r>
              <a:rPr lang="en-US" sz="1000"/>
              <a:t>This technique here is used as :</a:t>
            </a:r>
            <a:br>
              <a:rPr lang="en-US" sz="1000"/>
            </a:br>
            <a:r>
              <a:rPr lang="en-US" sz="1000"/>
              <a:t>1) Multimodal Analysis: Combining text information with other features, such as image content, allows for a multimodal approach to meme analysis. This holistic approach leverages both visual and textual information for more accurate classification.</a:t>
            </a:r>
            <a:endParaRPr lang="en-US" sz="1000"/>
          </a:p>
          <a:p>
            <a:pPr algn="l"/>
            <a:r>
              <a:rPr lang="en-US" sz="1000"/>
              <a:t>2) Data Preprocessing: OCR might be used as a preprocessing step to convert image data into a format that can be easily integrated into models designed for text-based analysis.</a:t>
            </a:r>
            <a:endParaRPr lang="en-US" sz="1000"/>
          </a:p>
          <a:p>
            <a:pPr algn="l"/>
            <a:r>
              <a:rPr lang="en-US" sz="1000"/>
              <a:t>3) Enhanced Understanding: OCR aids in understanding the meme content by providing the actual text present in the image. This understanding is essential for accurately categorizing memes as hateful or non-hateful.</a:t>
            </a:r>
            <a:endParaRPr lang="en-US" sz="1000"/>
          </a:p>
        </p:txBody>
      </p:sp>
      <p:sp>
        <p:nvSpPr>
          <p:cNvPr id="3" name="Text Box 2"/>
          <p:cNvSpPr txBox="1"/>
          <p:nvPr/>
        </p:nvSpPr>
        <p:spPr>
          <a:xfrm>
            <a:off x="6305550" y="1289685"/>
            <a:ext cx="4852035" cy="4092575"/>
          </a:xfrm>
          <a:prstGeom prst="rect">
            <a:avLst/>
          </a:prstGeom>
          <a:noFill/>
        </p:spPr>
        <p:txBody>
          <a:bodyPr wrap="square" rtlCol="0">
            <a:spAutoFit/>
          </a:bodyPr>
          <a:p>
            <a:pPr algn="l"/>
            <a:r>
              <a:rPr lang="en-US" sz="1000">
                <a:sym typeface="+mn-ea"/>
              </a:rPr>
              <a:t>LIBRARIES :</a:t>
            </a:r>
            <a:endParaRPr lang="en-US" sz="1000">
              <a:sym typeface="+mn-ea"/>
            </a:endParaRPr>
          </a:p>
          <a:p>
            <a:pPr algn="l"/>
            <a:r>
              <a:rPr lang="en-US" sz="1000">
                <a:sym typeface="+mn-ea"/>
              </a:rPr>
              <a:t>easyocr Library:</a:t>
            </a:r>
            <a:endParaRPr lang="en-US" sz="1000"/>
          </a:p>
          <a:p>
            <a:pPr algn="l"/>
            <a:endParaRPr lang="en-US" sz="1000"/>
          </a:p>
          <a:p>
            <a:pPr algn="l"/>
            <a:r>
              <a:rPr lang="en-US" sz="1000">
                <a:sym typeface="+mn-ea"/>
              </a:rPr>
              <a:t>Use: easyocr is a deep learning-based OCR library that simplifies optical character recognition on images. It recognizes text in images and provides an easy-to-use interface for this task.</a:t>
            </a:r>
            <a:endParaRPr lang="en-US" sz="1000">
              <a:sym typeface="+mn-ea"/>
            </a:endParaRPr>
          </a:p>
          <a:p>
            <a:pPr algn="l"/>
            <a:endParaRPr lang="en-US" sz="1000"/>
          </a:p>
          <a:p>
            <a:pPr algn="l"/>
            <a:r>
              <a:rPr lang="en-US" sz="1000">
                <a:sym typeface="+mn-ea"/>
              </a:rPr>
              <a:t>cv2 (OpenCV) Library:</a:t>
            </a:r>
            <a:endParaRPr lang="en-US" sz="1000"/>
          </a:p>
          <a:p>
            <a:pPr algn="l"/>
            <a:r>
              <a:rPr lang="en-US" sz="1000">
                <a:sym typeface="+mn-ea"/>
              </a:rPr>
              <a:t>Use: OpenCV is a computer vision library used for various image processing tasks. In this context, it is utilized for image manipulation, such as reading, blurring, and thresholding images.</a:t>
            </a:r>
            <a:endParaRPr lang="en-US" sz="1000">
              <a:sym typeface="+mn-ea"/>
            </a:endParaRPr>
          </a:p>
          <a:p>
            <a:pPr algn="l"/>
            <a:endParaRPr lang="en-US" sz="1000">
              <a:sym typeface="+mn-ea"/>
            </a:endParaRPr>
          </a:p>
          <a:p>
            <a:pPr algn="l"/>
            <a:r>
              <a:rPr lang="en-US" sz="1000">
                <a:sym typeface="+mn-ea"/>
              </a:rPr>
              <a:t>os Library:</a:t>
            </a:r>
            <a:endParaRPr lang="en-US" sz="1000"/>
          </a:p>
          <a:p>
            <a:pPr algn="l"/>
            <a:r>
              <a:rPr lang="en-US" sz="1000">
                <a:sym typeface="+mn-ea"/>
              </a:rPr>
              <a:t>Use: The os module provides a way to interact with the operating system. It is used here to list files in a directory.</a:t>
            </a:r>
            <a:endParaRPr lang="en-US" sz="1000">
              <a:sym typeface="+mn-ea"/>
            </a:endParaRPr>
          </a:p>
          <a:p>
            <a:pPr algn="l"/>
            <a:endParaRPr lang="en-US" sz="1000"/>
          </a:p>
          <a:p>
            <a:pPr algn="l"/>
            <a:r>
              <a:rPr lang="en-US" sz="1000">
                <a:sym typeface="+mn-ea"/>
              </a:rPr>
              <a:t>google.colab.patches Library:</a:t>
            </a:r>
            <a:endParaRPr lang="en-US" sz="1000"/>
          </a:p>
          <a:p>
            <a:pPr algn="l"/>
            <a:r>
              <a:rPr lang="en-US" sz="1000">
                <a:sym typeface="+mn-ea"/>
              </a:rPr>
              <a:t>Use: This library contains patches and utilities specific to the Google Colab environment. In this context, it is used for displaying images.</a:t>
            </a:r>
            <a:endParaRPr lang="en-US" sz="1000">
              <a:sym typeface="+mn-ea"/>
            </a:endParaRPr>
          </a:p>
          <a:p>
            <a:pPr algn="l"/>
            <a:endParaRPr lang="en-US" sz="1000"/>
          </a:p>
          <a:p>
            <a:pPr algn="l"/>
            <a:r>
              <a:rPr lang="en-US" sz="1000">
                <a:sym typeface="+mn-ea"/>
              </a:rPr>
              <a:t>csv Library:</a:t>
            </a:r>
            <a:endParaRPr lang="en-US" sz="1000"/>
          </a:p>
          <a:p>
            <a:pPr algn="l"/>
            <a:r>
              <a:rPr lang="en-US" sz="1000">
                <a:sym typeface="+mn-ea"/>
              </a:rPr>
              <a:t>Use: The csv module is used for reading from and writing to CSV files. It helps in organizing and saving the transcribed text data.</a:t>
            </a:r>
            <a:endParaRPr lang="en-US" sz="1000"/>
          </a:p>
          <a:p>
            <a:pPr algn="l"/>
            <a:r>
              <a:rPr lang="en-US" sz="1000">
                <a:sym typeface="+mn-ea"/>
              </a:rPr>
              <a:t>These libraries collectively enable the optical character recognition of text in images, allowing the extraction and further processing of textual information from meme images.</a:t>
            </a:r>
            <a:endParaRPr lang="en-US" sz="1000"/>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OCR (Optical Character Recognition)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1014095" y="1161415"/>
            <a:ext cx="3924300" cy="5477510"/>
          </a:xfrm>
          <a:prstGeom prst="rect">
            <a:avLst/>
          </a:prstGeom>
          <a:noFill/>
        </p:spPr>
        <p:txBody>
          <a:bodyPr wrap="square" rtlCol="0">
            <a:spAutoFit/>
          </a:bodyPr>
          <a:p>
            <a:pPr algn="l"/>
            <a:r>
              <a:rPr lang="en-US" sz="1000">
                <a:sym typeface="+mn-ea"/>
              </a:rPr>
              <a:t># Step 1: Initialize OCR reader</a:t>
            </a:r>
            <a:endParaRPr lang="en-US" sz="1000"/>
          </a:p>
          <a:p>
            <a:pPr algn="l"/>
            <a:r>
              <a:rPr lang="en-US" sz="1000">
                <a:sym typeface="+mn-ea"/>
              </a:rPr>
              <a:t>reader = easyocr.Reader(['en'], gpu=False)</a:t>
            </a:r>
            <a:endParaRPr lang="en-US" sz="1000"/>
          </a:p>
          <a:p>
            <a:pPr algn="l"/>
            <a:endParaRPr lang="en-US" sz="1000"/>
          </a:p>
          <a:p>
            <a:pPr algn="l"/>
            <a:r>
              <a:rPr lang="en-US" sz="1000">
                <a:sym typeface="+mn-ea"/>
              </a:rPr>
              <a:t># Step 2: Read text from an image using OCR</a:t>
            </a:r>
            <a:endParaRPr lang="en-US" sz="1000"/>
          </a:p>
          <a:p>
            <a:pPr algn="l"/>
            <a:r>
              <a:rPr lang="en-US" sz="1000">
                <a:sym typeface="+mn-ea"/>
              </a:rPr>
              <a:t>result = reader.readtext(image_path)</a:t>
            </a:r>
            <a:endParaRPr lang="en-US" sz="1000"/>
          </a:p>
          <a:p>
            <a:pPr algn="l"/>
            <a:r>
              <a:rPr lang="en-US" sz="1000">
                <a:sym typeface="+mn-ea"/>
              </a:rPr>
              <a:t>test = result</a:t>
            </a:r>
            <a:endParaRPr lang="en-US" sz="1000"/>
          </a:p>
          <a:p>
            <a:pPr algn="l"/>
            <a:endParaRPr lang="en-US" sz="1000"/>
          </a:p>
          <a:p>
            <a:pPr algn="l"/>
            <a:r>
              <a:rPr lang="en-US" sz="1000">
                <a:sym typeface="+mn-ea"/>
              </a:rPr>
              <a:t># Step 3: Extract text from the OCR result</a:t>
            </a:r>
            <a:endParaRPr lang="en-US" sz="1000"/>
          </a:p>
          <a:p>
            <a:pPr algn="l"/>
            <a:r>
              <a:rPr lang="en-US" sz="1000">
                <a:sym typeface="+mn-ea"/>
              </a:rPr>
              <a:t>general_meme_list = []</a:t>
            </a:r>
            <a:endParaRPr lang="en-US" sz="1000"/>
          </a:p>
          <a:p>
            <a:pPr algn="l"/>
            <a:r>
              <a:rPr lang="en-US" sz="1000">
                <a:sym typeface="+mn-ea"/>
              </a:rPr>
              <a:t>for i in range(len(test)):</a:t>
            </a:r>
            <a:endParaRPr lang="en-US" sz="1000"/>
          </a:p>
          <a:p>
            <a:pPr algn="l"/>
            <a:r>
              <a:rPr lang="en-US" sz="1000">
                <a:sym typeface="+mn-ea"/>
              </a:rPr>
              <a:t>    meme_text = []</a:t>
            </a:r>
            <a:endParaRPr lang="en-US" sz="1000"/>
          </a:p>
          <a:p>
            <a:pPr algn="l"/>
            <a:r>
              <a:rPr lang="en-US" sz="1000">
                <a:sym typeface="+mn-ea"/>
              </a:rPr>
              <a:t>    meme_text.append(test[i][1])</a:t>
            </a:r>
            <a:endParaRPr lang="en-US" sz="1000"/>
          </a:p>
          <a:p>
            <a:pPr algn="l"/>
            <a:r>
              <a:rPr lang="en-US" sz="1000">
                <a:sym typeface="+mn-ea"/>
              </a:rPr>
              <a:t>    str_meme = ''.join(meme_text)</a:t>
            </a:r>
            <a:endParaRPr lang="en-US" sz="1000"/>
          </a:p>
          <a:p>
            <a:pPr algn="l"/>
            <a:r>
              <a:rPr lang="en-US" sz="1000">
                <a:sym typeface="+mn-ea"/>
              </a:rPr>
              <a:t>    general_meme_list.append(str_meme)</a:t>
            </a:r>
            <a:endParaRPr lang="en-US" sz="1000"/>
          </a:p>
          <a:p>
            <a:pPr algn="l"/>
            <a:endParaRPr lang="en-US" sz="1000"/>
          </a:p>
          <a:p>
            <a:pPr algn="l"/>
            <a:r>
              <a:rPr lang="en-US" sz="1000">
                <a:sym typeface="+mn-ea"/>
              </a:rPr>
              <a:t># Step 4: Combine extracted text into a single string</a:t>
            </a:r>
            <a:endParaRPr lang="en-US" sz="1000"/>
          </a:p>
          <a:p>
            <a:pPr algn="l"/>
            <a:r>
              <a:rPr lang="en-US" sz="1000">
                <a:sym typeface="+mn-ea"/>
              </a:rPr>
              <a:t>str_list = ' '.join(general_meme_list)</a:t>
            </a:r>
            <a:endParaRPr lang="en-US" sz="1000"/>
          </a:p>
          <a:p>
            <a:pPr algn="l"/>
            <a:r>
              <a:rPr lang="en-US" sz="1000">
                <a:sym typeface="+mn-ea"/>
              </a:rPr>
              <a:t>print(str_list)</a:t>
            </a:r>
            <a:endParaRPr lang="en-US" sz="1000"/>
          </a:p>
          <a:p>
            <a:pPr algn="l"/>
            <a:endParaRPr lang="en-US" sz="1000"/>
          </a:p>
          <a:p>
            <a:pPr algn="l"/>
            <a:r>
              <a:rPr lang="en-US" sz="1000">
                <a:sym typeface="+mn-ea"/>
              </a:rPr>
              <a:t># Step 5: Preprocess image and apply OCR on the preprocessed images</a:t>
            </a:r>
            <a:endParaRPr lang="en-US" sz="1000"/>
          </a:p>
          <a:p>
            <a:pPr algn="l"/>
            <a:r>
              <a:rPr lang="en-US" sz="1000">
                <a:sym typeface="+mn-ea"/>
              </a:rPr>
              <a:t>image = cv2.imread(image_path, 0)</a:t>
            </a:r>
            <a:endParaRPr lang="en-US" sz="1000"/>
          </a:p>
          <a:p>
            <a:pPr algn="l"/>
            <a:r>
              <a:rPr lang="en-US" sz="1000">
                <a:sym typeface="+mn-ea"/>
              </a:rPr>
              <a:t>image = cv2.medianBlur(image, 5)</a:t>
            </a:r>
            <a:endParaRPr lang="en-US" sz="1000"/>
          </a:p>
          <a:p>
            <a:pPr algn="l"/>
            <a:r>
              <a:rPr lang="en-US" sz="1000">
                <a:sym typeface="+mn-ea"/>
              </a:rPr>
              <a:t>binarized_image = cv2.adaptiveThreshold(image, 255, cv2.ADAPTIVE_THRESH_GAUSSIAN_C, cv2.THRESH_BINARY, 11, 2)</a:t>
            </a:r>
            <a:endParaRPr lang="en-US" sz="1000"/>
          </a:p>
          <a:p>
            <a:pPr algn="l"/>
            <a:r>
              <a:rPr lang="en-US" sz="1000">
                <a:sym typeface="+mn-ea"/>
              </a:rPr>
              <a:t># ... (additional image preprocessing steps)</a:t>
            </a:r>
            <a:endParaRPr lang="en-US" sz="1000"/>
          </a:p>
          <a:p>
            <a:pPr algn="l"/>
            <a:endParaRPr lang="en-US" sz="1000"/>
          </a:p>
          <a:p>
            <a:pPr algn="l"/>
            <a:r>
              <a:rPr lang="en-US" sz="1000">
                <a:sym typeface="+mn-ea"/>
              </a:rPr>
              <a:t># Step 6: Apply OCR on the preprocessed images</a:t>
            </a:r>
            <a:endParaRPr lang="en-US" sz="1000"/>
          </a:p>
          <a:p>
            <a:pPr algn="l"/>
            <a:r>
              <a:rPr lang="en-US" sz="1000">
                <a:sym typeface="+mn-ea"/>
              </a:rPr>
              <a:t>result = reader.readtext(image)</a:t>
            </a:r>
            <a:endParaRPr lang="en-US" sz="1000"/>
          </a:p>
          <a:p>
            <a:pPr algn="l"/>
            <a:r>
              <a:rPr lang="en-US" sz="1000">
                <a:sym typeface="+mn-ea"/>
              </a:rPr>
              <a:t>result = reader.readtext(th1)</a:t>
            </a:r>
            <a:endParaRPr lang="en-US" sz="1000"/>
          </a:p>
          <a:p>
            <a:pPr algn="l"/>
            <a:r>
              <a:rPr lang="en-US" sz="1000">
                <a:sym typeface="+mn-ea"/>
              </a:rPr>
              <a:t># ... (additional OCR on different image preprocessing approaches)</a:t>
            </a:r>
            <a:endParaRPr lang="en-US" sz="1000"/>
          </a:p>
          <a:p>
            <a:pPr algn="l"/>
            <a:endParaRPr lang="en-US" sz="1000"/>
          </a:p>
          <a:p>
            <a:pPr algn="l"/>
            <a:endParaRPr lang="en-US" sz="1000"/>
          </a:p>
        </p:txBody>
      </p:sp>
      <p:sp>
        <p:nvSpPr>
          <p:cNvPr id="2" name="Text Box 1"/>
          <p:cNvSpPr txBox="1"/>
          <p:nvPr/>
        </p:nvSpPr>
        <p:spPr>
          <a:xfrm>
            <a:off x="4938395" y="1143000"/>
            <a:ext cx="3401060" cy="4861560"/>
          </a:xfrm>
          <a:prstGeom prst="rect">
            <a:avLst/>
          </a:prstGeom>
          <a:noFill/>
        </p:spPr>
        <p:txBody>
          <a:bodyPr wrap="square" rtlCol="0">
            <a:spAutoFit/>
          </a:bodyPr>
          <a:p>
            <a:pPr algn="l"/>
            <a:r>
              <a:rPr lang="en-US" sz="1000">
                <a:sym typeface="+mn-ea"/>
              </a:rPr>
              <a:t># Step 7: Extract text from OCR result</a:t>
            </a:r>
            <a:endParaRPr lang="en-US" sz="1000"/>
          </a:p>
          <a:p>
            <a:pPr algn="l"/>
            <a:r>
              <a:rPr lang="en-US" sz="1000">
                <a:sym typeface="+mn-ea"/>
              </a:rPr>
              <a:t>transcribed_memes_list = []</a:t>
            </a:r>
            <a:endParaRPr lang="en-US" sz="1000"/>
          </a:p>
          <a:p>
            <a:pPr algn="l"/>
            <a:r>
              <a:rPr lang="en-US" sz="1000">
                <a:sym typeface="+mn-ea"/>
              </a:rPr>
              <a:t>for item in range(len(file_names)):</a:t>
            </a:r>
            <a:endParaRPr lang="en-US" sz="1000"/>
          </a:p>
          <a:p>
            <a:pPr algn="l"/>
            <a:r>
              <a:rPr lang="en-US" sz="1000">
                <a:sym typeface="+mn-ea"/>
              </a:rPr>
              <a:t>    image_path = unzipped_image_folder_path + file_names[item]</a:t>
            </a:r>
            <a:endParaRPr lang="en-US" sz="1000"/>
          </a:p>
          <a:p>
            <a:pPr algn="l"/>
            <a:r>
              <a:rPr lang="en-US" sz="1000">
                <a:sym typeface="+mn-ea"/>
              </a:rPr>
              <a:t>    reader = easyocr.Reader(['en'], gpu=True)</a:t>
            </a:r>
            <a:endParaRPr lang="en-US" sz="1000"/>
          </a:p>
          <a:p>
            <a:pPr algn="l"/>
            <a:r>
              <a:rPr lang="en-US" sz="1000">
                <a:sym typeface="+mn-ea"/>
              </a:rPr>
              <a:t>    result = reader.readtext(image_path)</a:t>
            </a:r>
            <a:endParaRPr lang="en-US" sz="1000"/>
          </a:p>
          <a:p>
            <a:pPr algn="l"/>
            <a:r>
              <a:rPr lang="en-US" sz="1000">
                <a:sym typeface="+mn-ea"/>
              </a:rPr>
              <a:t>    test = result</a:t>
            </a:r>
            <a:endParaRPr lang="en-US" sz="1000"/>
          </a:p>
          <a:p>
            <a:pPr algn="l"/>
            <a:r>
              <a:rPr lang="en-US" sz="1000">
                <a:sym typeface="+mn-ea"/>
              </a:rPr>
              <a:t>    full_meme_list = []</a:t>
            </a:r>
            <a:endParaRPr lang="en-US" sz="1000"/>
          </a:p>
          <a:p>
            <a:pPr algn="l"/>
            <a:r>
              <a:rPr lang="en-US" sz="1000">
                <a:sym typeface="+mn-ea"/>
              </a:rPr>
              <a:t>    for i in range(len(test)):</a:t>
            </a:r>
            <a:endParaRPr lang="en-US" sz="1000"/>
          </a:p>
          <a:p>
            <a:pPr algn="l"/>
            <a:r>
              <a:rPr lang="en-US" sz="1000">
                <a:sym typeface="+mn-ea"/>
              </a:rPr>
              <a:t>        meme_text = []</a:t>
            </a:r>
            <a:endParaRPr lang="en-US" sz="1000"/>
          </a:p>
          <a:p>
            <a:pPr algn="l"/>
            <a:r>
              <a:rPr lang="en-US" sz="1000">
                <a:sym typeface="+mn-ea"/>
              </a:rPr>
              <a:t>        meme_text.append(test[i][1])</a:t>
            </a:r>
            <a:endParaRPr lang="en-US" sz="1000"/>
          </a:p>
          <a:p>
            <a:pPr algn="l"/>
            <a:r>
              <a:rPr lang="en-US" sz="1000">
                <a:sym typeface="+mn-ea"/>
              </a:rPr>
              <a:t>        str_meme = ''.join(meme_text)</a:t>
            </a:r>
            <a:endParaRPr lang="en-US" sz="1000"/>
          </a:p>
          <a:p>
            <a:pPr algn="l"/>
            <a:r>
              <a:rPr lang="en-US" sz="1000">
                <a:sym typeface="+mn-ea"/>
              </a:rPr>
              <a:t>        full_meme_list.append(str_meme)</a:t>
            </a:r>
            <a:endParaRPr lang="en-US" sz="1000"/>
          </a:p>
          <a:p>
            <a:pPr algn="l"/>
            <a:r>
              <a:rPr lang="en-US" sz="1000">
                <a:sym typeface="+mn-ea"/>
              </a:rPr>
              <a:t>    str_list = ''.join(full_meme_list)</a:t>
            </a:r>
            <a:endParaRPr lang="en-US" sz="1000"/>
          </a:p>
          <a:p>
            <a:pPr algn="l"/>
            <a:r>
              <a:rPr lang="en-US" sz="1000">
                <a:sym typeface="+mn-ea"/>
              </a:rPr>
              <a:t>    transcribed_memes_list.append(str_list)</a:t>
            </a:r>
            <a:endParaRPr lang="en-US" sz="1000"/>
          </a:p>
          <a:p>
            <a:pPr algn="l"/>
            <a:endParaRPr lang="en-US" sz="1000"/>
          </a:p>
          <a:p>
            <a:pPr algn="l"/>
            <a:r>
              <a:rPr lang="en-US" sz="1000">
                <a:sym typeface="+mn-ea"/>
              </a:rPr>
              <a:t># Step 8: Create CSV data for transcribed memes</a:t>
            </a:r>
            <a:endParaRPr lang="en-US" sz="1000"/>
          </a:p>
          <a:p>
            <a:pPr algn="l"/>
            <a:r>
              <a:rPr lang="en-US" sz="1000">
                <a:sym typeface="+mn-ea"/>
              </a:rPr>
              <a:t>csv_data = []</a:t>
            </a:r>
            <a:endParaRPr lang="en-US" sz="1000"/>
          </a:p>
          <a:p>
            <a:pPr algn="l"/>
            <a:r>
              <a:rPr lang="en-US" sz="1000">
                <a:sym typeface="+mn-ea"/>
              </a:rPr>
              <a:t>for i, row in train_data.iterrows():</a:t>
            </a:r>
            <a:endParaRPr lang="en-US" sz="1000"/>
          </a:p>
          <a:p>
            <a:pPr algn="l"/>
            <a:r>
              <a:rPr lang="en-US" sz="1000">
                <a:sym typeface="+mn-ea"/>
              </a:rPr>
              <a:t>    # Adding data to the CSV list</a:t>
            </a:r>
            <a:endParaRPr lang="en-US" sz="1000"/>
          </a:p>
          <a:p>
            <a:pPr algn="l"/>
            <a:r>
              <a:rPr lang="en-US" sz="1000">
                <a:sym typeface="+mn-ea"/>
              </a:rPr>
              <a:t>    csv_data.append({</a:t>
            </a:r>
            <a:endParaRPr lang="en-US" sz="1000"/>
          </a:p>
          <a:p>
            <a:pPr algn="l"/>
            <a:r>
              <a:rPr lang="en-US" sz="1000">
                <a:sym typeface="+mn-ea"/>
              </a:rPr>
              <a:t>        "seq_ids": i + 1,</a:t>
            </a:r>
            <a:endParaRPr lang="en-US" sz="1000"/>
          </a:p>
          <a:p>
            <a:pPr algn="l"/>
            <a:r>
              <a:rPr lang="en-US" sz="1000">
                <a:sym typeface="+mn-ea"/>
              </a:rPr>
              <a:t>        "id": row["id"],</a:t>
            </a:r>
            <a:endParaRPr lang="en-US" sz="1000"/>
          </a:p>
          <a:p>
            <a:pPr algn="l"/>
            <a:r>
              <a:rPr lang="en-US" sz="1000">
                <a:sym typeface="+mn-ea"/>
              </a:rPr>
              <a:t>        "Fulltext": row["text"],</a:t>
            </a:r>
            <a:endParaRPr lang="en-US" sz="1000"/>
          </a:p>
          <a:p>
            <a:pPr algn="l"/>
            <a:r>
              <a:rPr lang="en-US" sz="1000">
                <a:sym typeface="+mn-ea"/>
              </a:rPr>
              <a:t>        "text": row["text"],</a:t>
            </a:r>
            <a:endParaRPr lang="en-US" sz="1000"/>
          </a:p>
          <a:p>
            <a:pPr algn="l"/>
            <a:r>
              <a:rPr lang="en-US" sz="1000">
                <a:sym typeface="+mn-ea"/>
              </a:rPr>
              <a:t>        "img": row["img"],</a:t>
            </a:r>
            <a:endParaRPr lang="en-US" sz="1000"/>
          </a:p>
          <a:p>
            <a:pPr algn="l"/>
            <a:r>
              <a:rPr lang="en-US" sz="1000">
                <a:sym typeface="+mn-ea"/>
              </a:rPr>
              <a:t>        "clean_text": row["text"]</a:t>
            </a:r>
            <a:endParaRPr lang="en-US" sz="1000"/>
          </a:p>
          <a:p>
            <a:pPr algn="l"/>
            <a:r>
              <a:rPr lang="en-US" sz="1000">
                <a:sym typeface="+mn-ea"/>
              </a:rPr>
              <a:t>    })</a:t>
            </a:r>
            <a:endParaRPr lang="en-US" sz="1000"/>
          </a:p>
          <a:p>
            <a:pPr algn="l"/>
            <a:endParaRPr lang="en-US" sz="1000"/>
          </a:p>
          <a:p>
            <a:endParaRPr lang="en-US" sz="1000"/>
          </a:p>
        </p:txBody>
      </p:sp>
      <p:sp>
        <p:nvSpPr>
          <p:cNvPr id="3" name="Text Box 2"/>
          <p:cNvSpPr txBox="1"/>
          <p:nvPr/>
        </p:nvSpPr>
        <p:spPr>
          <a:xfrm>
            <a:off x="8024495" y="1161415"/>
            <a:ext cx="3486150" cy="2707005"/>
          </a:xfrm>
          <a:prstGeom prst="rect">
            <a:avLst/>
          </a:prstGeom>
          <a:noFill/>
        </p:spPr>
        <p:txBody>
          <a:bodyPr wrap="square" rtlCol="0">
            <a:spAutoFit/>
          </a:bodyPr>
          <a:p>
            <a:pPr algn="l"/>
            <a:r>
              <a:rPr lang="en-US" sz="1000">
                <a:sym typeface="+mn-ea"/>
              </a:rPr>
              <a:t># Step 9: Write CSV data to a file</a:t>
            </a:r>
            <a:endParaRPr lang="en-US" sz="1000"/>
          </a:p>
          <a:p>
            <a:pPr algn="l"/>
            <a:r>
              <a:rPr lang="en-US" sz="1000">
                <a:sym typeface="+mn-ea"/>
              </a:rPr>
              <a:t>csv_file_path = "/content/drive/MyDrive/NLP_Final_Project/new_merged.csv"</a:t>
            </a:r>
            <a:endParaRPr lang="en-US" sz="1000"/>
          </a:p>
          <a:p>
            <a:pPr algn="l"/>
            <a:r>
              <a:rPr lang="en-US" sz="1000">
                <a:sym typeface="+mn-ea"/>
              </a:rPr>
              <a:t>with open(csv_file_path, 'w', newline='') as csv_file:</a:t>
            </a:r>
            <a:endParaRPr lang="en-US" sz="1000"/>
          </a:p>
          <a:p>
            <a:pPr algn="l"/>
            <a:r>
              <a:rPr lang="en-US" sz="1000">
                <a:sym typeface="+mn-ea"/>
              </a:rPr>
              <a:t>    fieldnames = ["seq_ids", "id", "Fulltext", "text", "img", "clean_text"]</a:t>
            </a:r>
            <a:endParaRPr lang="en-US" sz="1000"/>
          </a:p>
          <a:p>
            <a:pPr algn="l"/>
            <a:r>
              <a:rPr lang="en-US" sz="1000">
                <a:sym typeface="+mn-ea"/>
              </a:rPr>
              <a:t>    writer = csv.DictWriter(csv_file, fieldnames=fieldnames)</a:t>
            </a:r>
            <a:endParaRPr lang="en-US" sz="1000"/>
          </a:p>
          <a:p>
            <a:pPr algn="l"/>
            <a:endParaRPr lang="en-US" sz="1000"/>
          </a:p>
          <a:p>
            <a:pPr algn="l"/>
            <a:r>
              <a:rPr lang="en-US" sz="1000">
                <a:sym typeface="+mn-ea"/>
              </a:rPr>
              <a:t>    # Write header</a:t>
            </a:r>
            <a:endParaRPr lang="en-US" sz="1000"/>
          </a:p>
          <a:p>
            <a:pPr algn="l"/>
            <a:r>
              <a:rPr lang="en-US" sz="1000">
                <a:sym typeface="+mn-ea"/>
              </a:rPr>
              <a:t>    writer.writeheader()</a:t>
            </a:r>
            <a:endParaRPr lang="en-US" sz="1000"/>
          </a:p>
          <a:p>
            <a:pPr algn="l"/>
            <a:endParaRPr lang="en-US" sz="1000"/>
          </a:p>
          <a:p>
            <a:pPr algn="l"/>
            <a:r>
              <a:rPr lang="en-US" sz="1000">
                <a:sym typeface="+mn-ea"/>
              </a:rPr>
              <a:t>    # Write data rows</a:t>
            </a:r>
            <a:endParaRPr lang="en-US" sz="1000"/>
          </a:p>
          <a:p>
            <a:pPr algn="l"/>
            <a:r>
              <a:rPr lang="en-US" sz="1000">
                <a:sym typeface="+mn-ea"/>
              </a:rPr>
              <a:t>    writer.writerows(csv_data)</a:t>
            </a:r>
            <a:endParaRPr lang="en-US" sz="1000"/>
          </a:p>
          <a:p>
            <a:pPr algn="l"/>
            <a:endParaRPr lang="en-US" sz="1000"/>
          </a:p>
          <a:p>
            <a:pPr algn="l"/>
            <a:r>
              <a:rPr lang="en-US" sz="1000">
                <a:sym typeface="+mn-ea"/>
              </a:rPr>
              <a:t>print(f"CSV file '{csv_file_path}' created successfully.")</a:t>
            </a:r>
            <a:endParaRPr lang="en-US" sz="1000"/>
          </a:p>
          <a:p>
            <a:endParaRPr lang="en-US" sz="100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OCR</a:t>
            </a:r>
            <a:r>
              <a:rPr lang="en-US" sz="2800" b="1">
                <a:solidFill>
                  <a:srgbClr val="225870"/>
                </a:solidFill>
                <a:latin typeface="Microsoft Yahei"/>
                <a:ea typeface="Microsoft Yahei"/>
                <a:cs typeface="Microsoft Yahei"/>
                <a:sym typeface="Microsoft Yahei"/>
              </a:rPr>
              <a:t> (Optical Character Recognition)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pSp>
        <p:nvGrpSpPr>
          <p:cNvPr id="4" name="Group 3"/>
          <p:cNvGrpSpPr/>
          <p:nvPr/>
        </p:nvGrpSpPr>
        <p:grpSpPr>
          <a:xfrm>
            <a:off x="852793" y="955360"/>
            <a:ext cx="9930435" cy="1828777"/>
            <a:chOff x="-3448" y="-2524"/>
            <a:chExt cx="21966" cy="5377"/>
          </a:xfrm>
        </p:grpSpPr>
        <p:pic>
          <p:nvPicPr>
            <p:cNvPr id="1" name="Picture 0" descr="Screenshot 2023-11-28 at 9.46.33 AM"/>
            <p:cNvPicPr>
              <a:picLocks noChangeAspect="1"/>
            </p:cNvPicPr>
            <p:nvPr/>
          </p:nvPicPr>
          <p:blipFill>
            <a:blip r:embed="rId2"/>
            <a:stretch>
              <a:fillRect/>
            </a:stretch>
          </p:blipFill>
          <p:spPr>
            <a:xfrm>
              <a:off x="-3448" y="-2524"/>
              <a:ext cx="5363" cy="5377"/>
            </a:xfrm>
            <a:prstGeom prst="rect">
              <a:avLst/>
            </a:prstGeom>
          </p:spPr>
        </p:pic>
        <p:pic>
          <p:nvPicPr>
            <p:cNvPr id="2" name="Picture 1" descr="Screenshot 2023-11-28 at 9.46.47 AM"/>
            <p:cNvPicPr>
              <a:picLocks noChangeAspect="1"/>
            </p:cNvPicPr>
            <p:nvPr/>
          </p:nvPicPr>
          <p:blipFill>
            <a:blip r:embed="rId3"/>
            <a:stretch>
              <a:fillRect/>
            </a:stretch>
          </p:blipFill>
          <p:spPr>
            <a:xfrm>
              <a:off x="4980" y="-2251"/>
              <a:ext cx="4778" cy="4832"/>
            </a:xfrm>
            <a:prstGeom prst="rect">
              <a:avLst/>
            </a:prstGeom>
          </p:spPr>
        </p:pic>
        <p:pic>
          <p:nvPicPr>
            <p:cNvPr id="3" name="Picture 2" descr="Screenshot 2023-11-28 at 9.46.52 AM"/>
            <p:cNvPicPr>
              <a:picLocks noChangeAspect="1"/>
            </p:cNvPicPr>
            <p:nvPr/>
          </p:nvPicPr>
          <p:blipFill>
            <a:blip r:embed="rId4"/>
            <a:stretch>
              <a:fillRect/>
            </a:stretch>
          </p:blipFill>
          <p:spPr>
            <a:xfrm>
              <a:off x="13740" y="-2369"/>
              <a:ext cx="4778" cy="4832"/>
            </a:xfrm>
            <a:prstGeom prst="rect">
              <a:avLst/>
            </a:prstGeom>
          </p:spPr>
        </p:pic>
      </p:grpSp>
      <p:sp>
        <p:nvSpPr>
          <p:cNvPr id="5" name="Google Shape;764;p37"/>
          <p:cNvSpPr txBox="1"/>
          <p:nvPr/>
        </p:nvSpPr>
        <p:spPr>
          <a:xfrm>
            <a:off x="3672840" y="1574165"/>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sp>
        <p:nvSpPr>
          <p:cNvPr id="6" name="Google Shape;764;p37"/>
          <p:cNvSpPr txBox="1"/>
          <p:nvPr/>
        </p:nvSpPr>
        <p:spPr>
          <a:xfrm>
            <a:off x="7353300" y="1633220"/>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pic>
        <p:nvPicPr>
          <p:cNvPr id="7" name="Picture 6" descr="Screenshot 2023-11-28 at 9.47.02 AM"/>
          <p:cNvPicPr>
            <a:picLocks noChangeAspect="1"/>
          </p:cNvPicPr>
          <p:nvPr/>
        </p:nvPicPr>
        <p:blipFill>
          <a:blip r:embed="rId5"/>
          <a:stretch>
            <a:fillRect/>
          </a:stretch>
        </p:blipFill>
        <p:spPr>
          <a:xfrm>
            <a:off x="2483485" y="3997960"/>
            <a:ext cx="1657350" cy="1370965"/>
          </a:xfrm>
          <a:prstGeom prst="rect">
            <a:avLst/>
          </a:prstGeom>
        </p:spPr>
      </p:pic>
      <p:pic>
        <p:nvPicPr>
          <p:cNvPr id="8" name="Picture 7" descr="Screenshot 2023-11-28 at 9.47.09 AM"/>
          <p:cNvPicPr>
            <a:picLocks noChangeAspect="1"/>
          </p:cNvPicPr>
          <p:nvPr/>
        </p:nvPicPr>
        <p:blipFill>
          <a:blip r:embed="rId6"/>
          <a:stretch>
            <a:fillRect/>
          </a:stretch>
        </p:blipFill>
        <p:spPr>
          <a:xfrm>
            <a:off x="4752340" y="3997960"/>
            <a:ext cx="1657350" cy="1370965"/>
          </a:xfrm>
          <a:prstGeom prst="rect">
            <a:avLst/>
          </a:prstGeom>
        </p:spPr>
      </p:pic>
      <p:pic>
        <p:nvPicPr>
          <p:cNvPr id="9" name="Picture 8" descr="Screenshot 2023-11-28 at 9.47.15 AM"/>
          <p:cNvPicPr>
            <a:picLocks noChangeAspect="1"/>
          </p:cNvPicPr>
          <p:nvPr/>
        </p:nvPicPr>
        <p:blipFill>
          <a:blip r:embed="rId7"/>
          <a:stretch>
            <a:fillRect/>
          </a:stretch>
        </p:blipFill>
        <p:spPr>
          <a:xfrm>
            <a:off x="7279005" y="3997960"/>
            <a:ext cx="1657350" cy="1370965"/>
          </a:xfrm>
          <a:prstGeom prst="rect">
            <a:avLst/>
          </a:prstGeom>
        </p:spPr>
      </p:pic>
      <p:pic>
        <p:nvPicPr>
          <p:cNvPr id="10" name="Picture 9" descr="Screenshot 2023-11-28 at 9.47.23 AM"/>
          <p:cNvPicPr>
            <a:picLocks noChangeAspect="1"/>
          </p:cNvPicPr>
          <p:nvPr/>
        </p:nvPicPr>
        <p:blipFill>
          <a:blip r:embed="rId8"/>
          <a:stretch>
            <a:fillRect/>
          </a:stretch>
        </p:blipFill>
        <p:spPr>
          <a:xfrm>
            <a:off x="9805035" y="3997960"/>
            <a:ext cx="1657350" cy="1370965"/>
          </a:xfrm>
          <a:prstGeom prst="rect">
            <a:avLst/>
          </a:prstGeom>
        </p:spPr>
      </p:pic>
      <p:pic>
        <p:nvPicPr>
          <p:cNvPr id="11" name="Picture 10" descr="Screenshot 2023-11-28 at 9.51.53 AM"/>
          <p:cNvPicPr>
            <a:picLocks noChangeAspect="1"/>
          </p:cNvPicPr>
          <p:nvPr/>
        </p:nvPicPr>
        <p:blipFill>
          <a:blip r:embed="rId9"/>
          <a:stretch>
            <a:fillRect/>
          </a:stretch>
        </p:blipFill>
        <p:spPr>
          <a:xfrm>
            <a:off x="304800" y="3997960"/>
            <a:ext cx="1567180" cy="1370330"/>
          </a:xfrm>
          <a:prstGeom prst="rect">
            <a:avLst/>
          </a:prstGeom>
        </p:spPr>
      </p:pic>
      <p:sp>
        <p:nvSpPr>
          <p:cNvPr id="12" name="Google Shape;764;p37"/>
          <p:cNvSpPr txBox="1"/>
          <p:nvPr/>
        </p:nvSpPr>
        <p:spPr>
          <a:xfrm>
            <a:off x="1926590" y="4379595"/>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sp>
        <p:nvSpPr>
          <p:cNvPr id="13" name="Google Shape;764;p37"/>
          <p:cNvSpPr txBox="1"/>
          <p:nvPr/>
        </p:nvSpPr>
        <p:spPr>
          <a:xfrm>
            <a:off x="9126855" y="4379595"/>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sp>
        <p:nvSpPr>
          <p:cNvPr id="14" name="Google Shape;764;p37"/>
          <p:cNvSpPr txBox="1"/>
          <p:nvPr/>
        </p:nvSpPr>
        <p:spPr>
          <a:xfrm>
            <a:off x="6633845" y="4379595"/>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sp>
        <p:nvSpPr>
          <p:cNvPr id="15" name="Google Shape;764;p37"/>
          <p:cNvSpPr txBox="1"/>
          <p:nvPr/>
        </p:nvSpPr>
        <p:spPr>
          <a:xfrm>
            <a:off x="4140835" y="4379595"/>
            <a:ext cx="989965"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--&gt;</a:t>
            </a:r>
            <a:endParaRPr sz="11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10920095" cy="74168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TF_IDF</a:t>
            </a:r>
            <a:r>
              <a:rPr lang="en-US" sz="2800" b="1">
                <a:solidFill>
                  <a:srgbClr val="225870"/>
                </a:solidFill>
                <a:latin typeface="Microsoft Yahei"/>
                <a:ea typeface="Microsoft Yahei"/>
                <a:cs typeface="Microsoft Yahei"/>
                <a:sym typeface="Microsoft Yahei"/>
              </a:rPr>
              <a:t>(Term Frequency-Inverse Document Frequency)</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1014095" y="1637030"/>
            <a:ext cx="10563225" cy="3938270"/>
          </a:xfrm>
          <a:prstGeom prst="rect">
            <a:avLst/>
          </a:prstGeom>
          <a:noFill/>
        </p:spPr>
        <p:txBody>
          <a:bodyPr wrap="square" rtlCol="0">
            <a:spAutoFit/>
          </a:bodyPr>
          <a:p>
            <a:pPr algn="l"/>
            <a:r>
              <a:rPr lang="en-US" sz="1000">
                <a:sym typeface="+mn-ea"/>
              </a:rPr>
              <a:t>TF-IDF (Term Frequency-Inverse Document Frequency):</a:t>
            </a:r>
            <a:endParaRPr lang="en-US" sz="1000"/>
          </a:p>
          <a:p>
            <a:pPr algn="l"/>
            <a:r>
              <a:rPr lang="en-US" sz="1000">
                <a:sym typeface="+mn-ea"/>
              </a:rPr>
              <a:t>TF-IDF is a numerical statistic that reflects the importance of a word in a document relative to a collection of documents (corpus). It is widely used in information retrieval and text mining to evaluate the importance of words in a document. TF-IDF combines two metrics: Term Frequency (TF), which measures the frequency of a word in a document, and Inverse Document Frequency (IDF), which measures the rarity of a word across the entire document collection. The goal is to emphasize words that are frequent in a document but not common across all documents, identifying key terms that distinguish one document from another.</a:t>
            </a:r>
            <a:endParaRPr lang="en-US" sz="1000">
              <a:sym typeface="+mn-ea"/>
            </a:endParaRPr>
          </a:p>
          <a:p>
            <a:pPr algn="l"/>
            <a:endParaRPr lang="en-US" sz="1000"/>
          </a:p>
          <a:p>
            <a:pPr algn="l"/>
            <a:r>
              <a:rPr lang="en-US" sz="1000"/>
              <a:t>Choice of Models (SVM, LR, KNN) for Hateful Meme Detection:</a:t>
            </a:r>
            <a:endParaRPr lang="en-US" sz="1000"/>
          </a:p>
          <a:p>
            <a:pPr algn="l"/>
            <a:endParaRPr lang="en-US" sz="1000"/>
          </a:p>
          <a:p>
            <a:pPr algn="l"/>
            <a:r>
              <a:rPr lang="en-US" sz="1000"/>
              <a:t>Support Vector Machine (SVM):</a:t>
            </a:r>
            <a:endParaRPr lang="en-US" sz="1000"/>
          </a:p>
          <a:p>
            <a:pPr algn="l"/>
            <a:endParaRPr lang="en-US" sz="1000"/>
          </a:p>
          <a:p>
            <a:pPr algn="l"/>
            <a:r>
              <a:rPr lang="en-US" sz="1000"/>
              <a:t>SVM is a supervised machine learning algorithm used for classification and regression tasks. It works by finding a hyperplane that best separates data into different classes.</a:t>
            </a:r>
            <a:endParaRPr lang="en-US" sz="1000"/>
          </a:p>
          <a:p>
            <a:pPr algn="l"/>
            <a:r>
              <a:rPr lang="en-US" sz="1000"/>
              <a:t>Why SVM: SVM is effective in high-dimensional spaces, making it suitable for text classification problems like hateful meme detection. It can handle non-linear relationships and is less prone to overfitting. SVM is well-suited for binary classification tasks.</a:t>
            </a:r>
            <a:endParaRPr lang="en-US" sz="1000"/>
          </a:p>
          <a:p>
            <a:pPr algn="l"/>
            <a:r>
              <a:rPr lang="en-US" sz="1000"/>
              <a:t>Logistic Regression (LR):</a:t>
            </a:r>
            <a:endParaRPr lang="en-US" sz="1000"/>
          </a:p>
          <a:p>
            <a:pPr algn="l"/>
            <a:endParaRPr lang="en-US" sz="1000"/>
          </a:p>
          <a:p>
            <a:pPr algn="l"/>
            <a:r>
              <a:rPr lang="en-US" sz="1000"/>
              <a:t>Logistic Regression is a statistical model used for binary classification. It predicts the probability that a given instance belongs to a particular class.</a:t>
            </a:r>
            <a:endParaRPr lang="en-US" sz="1000"/>
          </a:p>
          <a:p>
            <a:pPr algn="l"/>
            <a:r>
              <a:rPr lang="en-US" sz="1000"/>
              <a:t>Why LR: Logistic Regression is a simple yet effective model for binary classification tasks. It provides probabilities, making it interpretable, and is computationally efficient. LR is suitable for problems where the relationship between features and the log-odds of the response variable is approximately linear.</a:t>
            </a:r>
            <a:endParaRPr lang="en-US" sz="1000"/>
          </a:p>
          <a:p>
            <a:pPr algn="l"/>
            <a:endParaRPr lang="en-US" sz="1000"/>
          </a:p>
          <a:p>
            <a:pPr algn="l"/>
            <a:r>
              <a:rPr lang="en-US" sz="1000">
                <a:sym typeface="+mn-ea"/>
              </a:rPr>
              <a:t>K-Nearest Neighbors (KNN):</a:t>
            </a:r>
            <a:endParaRPr lang="en-US" sz="1000">
              <a:sym typeface="+mn-ea"/>
            </a:endParaRPr>
          </a:p>
          <a:p>
            <a:pPr algn="l"/>
            <a:endParaRPr lang="en-US" sz="1000">
              <a:sym typeface="+mn-ea"/>
            </a:endParaRPr>
          </a:p>
          <a:p>
            <a:pPr algn="l"/>
            <a:r>
              <a:rPr lang="en-US" sz="1000">
                <a:sym typeface="+mn-ea"/>
              </a:rPr>
              <a:t>KNN is a non-parametric, lazy learning algorithm used for classification and regression. It classifies data points based on the majority class of their k-nearest neighbors.</a:t>
            </a:r>
            <a:endParaRPr lang="en-US" sz="1000">
              <a:sym typeface="+mn-ea"/>
            </a:endParaRPr>
          </a:p>
          <a:p>
            <a:pPr algn="l"/>
            <a:r>
              <a:rPr lang="en-US" sz="1000">
                <a:sym typeface="+mn-ea"/>
              </a:rPr>
              <a:t>Why KNN: KNN is a versatile algorithm that doesn't make strong assumptions about the underlying data distribution. It can capture complex patterns and is sensitive to local variations. KNN can be effective when dealing with non-linear relationships and irregular decision boundaries.</a:t>
            </a:r>
            <a:endParaRPr lang="en-US" sz="1000">
              <a:sym typeface="+mn-ea"/>
            </a:endParaRPr>
          </a:p>
          <a:p>
            <a:pPr algn="l"/>
            <a:endParaRPr lang="en-US" sz="100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10920095" cy="74168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TF_IDF</a:t>
            </a:r>
            <a:r>
              <a:rPr lang="en-US" sz="2800" b="1">
                <a:solidFill>
                  <a:srgbClr val="225870"/>
                </a:solidFill>
                <a:latin typeface="Microsoft Yahei"/>
                <a:ea typeface="Microsoft Yahei"/>
                <a:cs typeface="Microsoft Yahei"/>
                <a:sym typeface="Microsoft Yahei"/>
              </a:rPr>
              <a:t>(Term Frequency-Inverse Document Frequency)</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1132840" y="1637030"/>
            <a:ext cx="9942195" cy="3938270"/>
          </a:xfrm>
          <a:prstGeom prst="rect">
            <a:avLst/>
          </a:prstGeom>
          <a:noFill/>
        </p:spPr>
        <p:txBody>
          <a:bodyPr wrap="square" rtlCol="0">
            <a:spAutoFit/>
          </a:bodyPr>
          <a:p>
            <a:pPr algn="l"/>
            <a:r>
              <a:rPr lang="en-US" sz="1000">
                <a:sym typeface="+mn-ea"/>
              </a:rPr>
              <a:t>SVM, LR, and KNN are commonly used for text classification tasks due to their ability to handle high-dimensional data and non-linear relationships.</a:t>
            </a:r>
            <a:endParaRPr lang="en-US" sz="1000"/>
          </a:p>
          <a:p>
            <a:pPr algn="l"/>
            <a:r>
              <a:rPr lang="en-US" sz="1000">
                <a:sym typeface="+mn-ea"/>
              </a:rPr>
              <a:t>SVM provides a robust separation between classes.</a:t>
            </a:r>
            <a:endParaRPr lang="en-US" sz="1000"/>
          </a:p>
          <a:p>
            <a:pPr algn="l"/>
            <a:r>
              <a:rPr lang="en-US" sz="1000">
                <a:sym typeface="+mn-ea"/>
              </a:rPr>
              <a:t>LR is a simple and interpretable model, making it suitable for cases where feature interpretation is important.</a:t>
            </a:r>
            <a:endParaRPr lang="en-US" sz="1000"/>
          </a:p>
          <a:p>
            <a:pPr algn="l"/>
            <a:r>
              <a:rPr lang="en-US" sz="1000">
                <a:sym typeface="+mn-ea"/>
              </a:rPr>
              <a:t>KNN is flexible and can capture intricate relationships, which may be beneficial in text data with non-linear patterns.</a:t>
            </a:r>
            <a:endParaRPr lang="en-US" sz="1000"/>
          </a:p>
          <a:p>
            <a:pPr algn="l"/>
            <a:r>
              <a:rPr lang="en-US" sz="1000">
                <a:sym typeface="+mn-ea"/>
              </a:rPr>
              <a:t>The choice of these models allows for a comprehensive exploration of different approaches, considering both simplicity and complexity, to effectively classify hateful memes in the given context.</a:t>
            </a:r>
            <a:endParaRPr lang="en-US" sz="1000">
              <a:sym typeface="+mn-ea"/>
            </a:endParaRPr>
          </a:p>
          <a:p>
            <a:pPr algn="l"/>
            <a:endParaRPr lang="en-US" sz="1000"/>
          </a:p>
          <a:p>
            <a:pPr algn="l"/>
            <a:r>
              <a:rPr lang="en-US" sz="1000"/>
              <a:t>Libraries which are used in this are :</a:t>
            </a:r>
            <a:endParaRPr lang="en-US" sz="1000"/>
          </a:p>
          <a:p>
            <a:pPr algn="l"/>
            <a:br>
              <a:rPr lang="en-US" sz="1000"/>
            </a:br>
            <a:r>
              <a:rPr lang="en-US" sz="1000"/>
              <a:t>1)KFold (from sklearn.model_selection):</a:t>
            </a:r>
            <a:endParaRPr lang="en-US" sz="1000"/>
          </a:p>
          <a:p>
            <a:pPr algn="l"/>
            <a:r>
              <a:rPr lang="en-US" sz="1000"/>
              <a:t>Description: KFold is a cross-validation technique that divides a dataset into k subsets, or "folds," for training and testing machine learning models.</a:t>
            </a:r>
            <a:endParaRPr lang="en-US" sz="1000"/>
          </a:p>
          <a:p>
            <a:pPr algn="l"/>
            <a:r>
              <a:rPr lang="en-US" sz="1000"/>
              <a:t>Use in Code: Used for cross-validation in grid search to evaluate model performance.</a:t>
            </a:r>
            <a:endParaRPr lang="en-US" sz="1000"/>
          </a:p>
          <a:p>
            <a:pPr algn="l"/>
            <a:endParaRPr lang="en-US" sz="1000"/>
          </a:p>
          <a:p>
            <a:pPr algn="l"/>
            <a:r>
              <a:rPr lang="en-US" sz="1000"/>
              <a:t>2)GridSearchCV (from sklearn.model_selection):</a:t>
            </a:r>
            <a:endParaRPr lang="en-US" sz="1000"/>
          </a:p>
          <a:p>
            <a:pPr algn="l"/>
            <a:r>
              <a:rPr lang="en-US" sz="1000"/>
              <a:t>Description: GridSearchCV is a method for systematically working through multiple combinations of hyperparameter values to find the best parameters for a model.</a:t>
            </a:r>
            <a:endParaRPr lang="en-US" sz="1000"/>
          </a:p>
          <a:p>
            <a:pPr algn="l"/>
            <a:r>
              <a:rPr lang="en-US" sz="1000"/>
              <a:t>Use in Code: Applied for hyperparameter tuning in machine learning models.</a:t>
            </a:r>
            <a:endParaRPr lang="en-US" sz="1000"/>
          </a:p>
          <a:p>
            <a:pPr algn="l"/>
            <a:endParaRPr lang="en-US" sz="1000"/>
          </a:p>
          <a:p>
            <a:pPr algn="l"/>
            <a:r>
              <a:rPr lang="en-US" sz="1000"/>
              <a:t>3)ConfusionMatrix (from sklearn.metrics):</a:t>
            </a:r>
            <a:endParaRPr lang="en-US" sz="1000"/>
          </a:p>
          <a:p>
            <a:pPr algn="l"/>
            <a:r>
              <a:rPr lang="en-US" sz="1000"/>
              <a:t>Description: ConfusionMatrix is a tool for summarizing the performance of a classification algorithm by displaying the number of true positive, true negative, false positive, and false negative predictions.</a:t>
            </a:r>
            <a:endParaRPr lang="en-US" sz="1000"/>
          </a:p>
          <a:p>
            <a:pPr algn="l"/>
            <a:r>
              <a:rPr lang="en-US" sz="1000"/>
              <a:t>Use in Code: Utilized for evaluating and visualizing the confusion matrices of different machine learning models.</a:t>
            </a:r>
            <a:endParaRPr lang="en-US" sz="1000"/>
          </a:p>
          <a:p>
            <a:pPr algn="l"/>
            <a:endParaRPr lang="en-US" sz="1000"/>
          </a:p>
          <a:p>
            <a:pPr algn="l"/>
            <a:r>
              <a:rPr lang="en-US" sz="1000"/>
              <a:t>4)AccuracyScore (from sklearn.metrics):</a:t>
            </a:r>
            <a:endParaRPr lang="en-US" sz="1000"/>
          </a:p>
          <a:p>
            <a:pPr algn="l"/>
            <a:r>
              <a:rPr lang="en-US" sz="1000"/>
              <a:t>Description: AccuracyScore is a metric that measures the accuracy of a classification model by calculating the ratio of correctly predicted instances to the total instances.</a:t>
            </a:r>
            <a:endParaRPr lang="en-US" sz="1000"/>
          </a:p>
          <a:p>
            <a:pPr algn="l"/>
            <a:r>
              <a:rPr lang="en-US" sz="1000"/>
              <a:t>Use in Code: Employed for calculating the accuracy of different machine learning models.</a:t>
            </a:r>
            <a:endParaRPr lang="en-US" sz="100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53" name="Shape 153"/>
        <p:cNvGrpSpPr/>
        <p:nvPr/>
      </p:nvGrpSpPr>
      <p:grpSpPr>
        <a:xfrm>
          <a:off x="0" y="0"/>
          <a:ext cx="0" cy="0"/>
          <a:chOff x="0" y="0"/>
          <a:chExt cx="0" cy="0"/>
        </a:xfrm>
      </p:grpSpPr>
      <p:pic>
        <p:nvPicPr>
          <p:cNvPr id="154" name="Google Shape;154;p16"/>
          <p:cNvPicPr preferRelativeResize="0"/>
          <p:nvPr/>
        </p:nvPicPr>
        <p:blipFill rotWithShape="1">
          <a:blip r:embed="rId1"/>
          <a:srcRect/>
          <a:stretch>
            <a:fillRect/>
          </a:stretch>
        </p:blipFill>
        <p:spPr>
          <a:xfrm>
            <a:off x="3920337" y="3673920"/>
            <a:ext cx="4239857" cy="3169398"/>
          </a:xfrm>
          <a:prstGeom prst="rect">
            <a:avLst/>
          </a:prstGeom>
          <a:noFill/>
          <a:ln>
            <a:noFill/>
          </a:ln>
        </p:spPr>
      </p:pic>
      <p:pic>
        <p:nvPicPr>
          <p:cNvPr id="155" name="Google Shape;155;p16"/>
          <p:cNvPicPr preferRelativeResize="0"/>
          <p:nvPr/>
        </p:nvPicPr>
        <p:blipFill rotWithShape="1">
          <a:blip r:embed="rId1"/>
          <a:srcRect/>
          <a:stretch>
            <a:fillRect/>
          </a:stretch>
        </p:blipFill>
        <p:spPr>
          <a:xfrm>
            <a:off x="-3975" y="-14630"/>
            <a:ext cx="3924300" cy="3924300"/>
          </a:xfrm>
          <a:prstGeom prst="rect">
            <a:avLst/>
          </a:prstGeom>
          <a:noFill/>
          <a:ln>
            <a:noFill/>
          </a:ln>
        </p:spPr>
      </p:pic>
      <p:pic>
        <p:nvPicPr>
          <p:cNvPr id="156" name="Google Shape;156;p16"/>
          <p:cNvPicPr preferRelativeResize="0"/>
          <p:nvPr/>
        </p:nvPicPr>
        <p:blipFill rotWithShape="1">
          <a:blip r:embed="rId1"/>
          <a:srcRect/>
          <a:stretch>
            <a:fillRect/>
          </a:stretch>
        </p:blipFill>
        <p:spPr>
          <a:xfrm>
            <a:off x="3920236" y="-14580"/>
            <a:ext cx="3924300" cy="3924300"/>
          </a:xfrm>
          <a:prstGeom prst="rect">
            <a:avLst/>
          </a:prstGeom>
          <a:noFill/>
          <a:ln>
            <a:noFill/>
          </a:ln>
        </p:spPr>
      </p:pic>
      <p:pic>
        <p:nvPicPr>
          <p:cNvPr id="157" name="Google Shape;157;p16"/>
          <p:cNvPicPr preferRelativeResize="0"/>
          <p:nvPr/>
        </p:nvPicPr>
        <p:blipFill rotWithShape="1">
          <a:blip r:embed="rId1"/>
          <a:srcRect/>
          <a:stretch>
            <a:fillRect/>
          </a:stretch>
        </p:blipFill>
        <p:spPr>
          <a:xfrm>
            <a:off x="7845442" y="-14545"/>
            <a:ext cx="3924300" cy="3924300"/>
          </a:xfrm>
          <a:prstGeom prst="rect">
            <a:avLst/>
          </a:prstGeom>
          <a:noFill/>
          <a:ln>
            <a:noFill/>
          </a:ln>
        </p:spPr>
      </p:pic>
      <p:pic>
        <p:nvPicPr>
          <p:cNvPr id="158" name="Google Shape;158;p16"/>
          <p:cNvPicPr preferRelativeResize="0"/>
          <p:nvPr/>
        </p:nvPicPr>
        <p:blipFill rotWithShape="1">
          <a:blip r:embed="rId1"/>
          <a:srcRect/>
          <a:stretch>
            <a:fillRect/>
          </a:stretch>
        </p:blipFill>
        <p:spPr>
          <a:xfrm>
            <a:off x="-3975" y="3924224"/>
            <a:ext cx="3924300" cy="2933700"/>
          </a:xfrm>
          <a:prstGeom prst="rect">
            <a:avLst/>
          </a:prstGeom>
          <a:noFill/>
          <a:ln>
            <a:noFill/>
          </a:ln>
        </p:spPr>
      </p:pic>
      <p:pic>
        <p:nvPicPr>
          <p:cNvPr id="159" name="Google Shape;159;p16"/>
          <p:cNvPicPr preferRelativeResize="0"/>
          <p:nvPr/>
        </p:nvPicPr>
        <p:blipFill rotWithShape="1">
          <a:blip r:embed="rId1"/>
          <a:srcRect/>
          <a:stretch>
            <a:fillRect/>
          </a:stretch>
        </p:blipFill>
        <p:spPr>
          <a:xfrm>
            <a:off x="7844637" y="3909619"/>
            <a:ext cx="3924300" cy="2933700"/>
          </a:xfrm>
          <a:prstGeom prst="rect">
            <a:avLst/>
          </a:prstGeom>
          <a:noFill/>
          <a:ln>
            <a:noFill/>
          </a:ln>
        </p:spPr>
      </p:pic>
      <p:pic>
        <p:nvPicPr>
          <p:cNvPr id="160" name="Google Shape;160;p16"/>
          <p:cNvPicPr preferRelativeResize="0"/>
          <p:nvPr/>
        </p:nvPicPr>
        <p:blipFill rotWithShape="1">
          <a:blip r:embed="rId1"/>
          <a:srcRect/>
          <a:stretch>
            <a:fillRect/>
          </a:stretch>
        </p:blipFill>
        <p:spPr>
          <a:xfrm>
            <a:off x="11768937" y="-14630"/>
            <a:ext cx="419100" cy="3924300"/>
          </a:xfrm>
          <a:prstGeom prst="rect">
            <a:avLst/>
          </a:prstGeom>
          <a:noFill/>
          <a:ln>
            <a:noFill/>
          </a:ln>
        </p:spPr>
      </p:pic>
      <p:pic>
        <p:nvPicPr>
          <p:cNvPr id="161" name="Google Shape;161;p16"/>
          <p:cNvPicPr preferRelativeResize="0"/>
          <p:nvPr/>
        </p:nvPicPr>
        <p:blipFill rotWithShape="1">
          <a:blip r:embed="rId1"/>
          <a:srcRect/>
          <a:stretch>
            <a:fillRect/>
          </a:stretch>
        </p:blipFill>
        <p:spPr>
          <a:xfrm>
            <a:off x="11768937" y="3909669"/>
            <a:ext cx="419101" cy="2933700"/>
          </a:xfrm>
          <a:prstGeom prst="rect">
            <a:avLst/>
          </a:prstGeom>
          <a:noFill/>
          <a:ln>
            <a:noFill/>
          </a:ln>
        </p:spPr>
      </p:pic>
      <p:sp>
        <p:nvSpPr>
          <p:cNvPr id="162" name="Google Shape;162;p16"/>
          <p:cNvSpPr/>
          <p:nvPr/>
        </p:nvSpPr>
        <p:spPr>
          <a:xfrm>
            <a:off x="6195112" y="2586903"/>
            <a:ext cx="1491139" cy="1562283"/>
          </a:xfrm>
          <a:custGeom>
            <a:avLst/>
            <a:gdLst/>
            <a:ahLst/>
            <a:cxnLst/>
            <a:rect l="l" t="t" r="r" b="b"/>
            <a:pathLst>
              <a:path w="1491139" h="1562283" extrusionOk="0">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3" name="Google Shape;163;p16"/>
          <p:cNvSpPr/>
          <p:nvPr/>
        </p:nvSpPr>
        <p:spPr>
          <a:xfrm>
            <a:off x="5681609" y="3395245"/>
            <a:ext cx="1369094" cy="1434414"/>
          </a:xfrm>
          <a:custGeom>
            <a:avLst/>
            <a:gdLst/>
            <a:ahLst/>
            <a:cxnLst/>
            <a:rect l="l" t="t" r="r" b="b"/>
            <a:pathLst>
              <a:path w="1369094" h="1434414" extrusionOk="0">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 name="Google Shape;164;p16"/>
          <p:cNvSpPr/>
          <p:nvPr/>
        </p:nvSpPr>
        <p:spPr>
          <a:xfrm>
            <a:off x="4713097" y="2032799"/>
            <a:ext cx="1730281" cy="1812833"/>
          </a:xfrm>
          <a:custGeom>
            <a:avLst/>
            <a:gdLst/>
            <a:ahLst/>
            <a:cxnLst/>
            <a:rect l="l" t="t" r="r" b="b"/>
            <a:pathLst>
              <a:path w="1730281" h="1812833" extrusionOk="0">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5" name="Google Shape;165;p16"/>
          <p:cNvSpPr txBox="1"/>
          <p:nvPr/>
        </p:nvSpPr>
        <p:spPr>
          <a:xfrm>
            <a:off x="406400" y="349136"/>
            <a:ext cx="51711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Motivation</a:t>
            </a:r>
            <a:endParaRPr sz="1100" b="0" i="0" u="none" strike="noStrike" cap="none">
              <a:solidFill>
                <a:schemeClr val="dk1"/>
              </a:solidFill>
              <a:latin typeface="Calibri"/>
              <a:ea typeface="Calibri"/>
              <a:cs typeface="Calibri"/>
              <a:sym typeface="Calibri"/>
            </a:endParaRPr>
          </a:p>
        </p:txBody>
      </p:sp>
      <p:sp>
        <p:nvSpPr>
          <p:cNvPr id="166" name="Google Shape;166;p16"/>
          <p:cNvSpPr txBox="1"/>
          <p:nvPr/>
        </p:nvSpPr>
        <p:spPr>
          <a:xfrm>
            <a:off x="6443345" y="3146425"/>
            <a:ext cx="1268730" cy="24892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81000"/>
              </a:lnSpc>
              <a:spcBef>
                <a:spcPts val="0"/>
              </a:spcBef>
              <a:spcAft>
                <a:spcPts val="0"/>
              </a:spcAft>
              <a:buNone/>
            </a:pPr>
            <a:r>
              <a:rPr lang="en-US" sz="1800" b="1">
                <a:solidFill>
                  <a:srgbClr val="FFFFFF"/>
                </a:solidFill>
                <a:latin typeface="Microsoft Yahei"/>
                <a:ea typeface="Microsoft Yahei"/>
                <a:cs typeface="Microsoft Yahei"/>
                <a:sym typeface="Microsoft Yahei"/>
              </a:rPr>
              <a:t>Motivation</a:t>
            </a:r>
            <a:endParaRPr lang="en-US" sz="1800" b="1">
              <a:solidFill>
                <a:srgbClr val="FFFFFF"/>
              </a:solidFill>
              <a:latin typeface="Microsoft Yahei"/>
              <a:ea typeface="Microsoft Yahei"/>
              <a:cs typeface="Microsoft Yahei"/>
              <a:sym typeface="Microsoft Yahei"/>
            </a:endParaRPr>
          </a:p>
        </p:txBody>
      </p:sp>
      <p:sp>
        <p:nvSpPr>
          <p:cNvPr id="167" name="Google Shape;167;p16"/>
          <p:cNvSpPr txBox="1"/>
          <p:nvPr/>
        </p:nvSpPr>
        <p:spPr>
          <a:xfrm>
            <a:off x="233655" y="3600425"/>
            <a:ext cx="4872000" cy="267970"/>
          </a:xfrm>
          <a:prstGeom prst="rect">
            <a:avLst/>
          </a:prstGeom>
          <a:solidFill>
            <a:srgbClr val="FFFFFF">
              <a:alpha val="0"/>
            </a:srgbClr>
          </a:solidFill>
          <a:ln>
            <a:noFill/>
          </a:ln>
        </p:spPr>
        <p:txBody>
          <a:bodyPr spcFirstLastPara="1" wrap="square" lIns="31750" tIns="12700" rIns="31750" bIns="12700" anchor="t" anchorCtr="0">
            <a:spAutoFit/>
          </a:bodyPr>
          <a:lstStyle/>
          <a:p>
            <a:pPr marL="457200" marR="0" lvl="0" indent="0" algn="l" rtl="0">
              <a:lnSpc>
                <a:spcPct val="113000"/>
              </a:lnSpc>
              <a:spcBef>
                <a:spcPts val="0"/>
              </a:spcBef>
              <a:spcAft>
                <a:spcPts val="0"/>
              </a:spcAft>
              <a:buNone/>
            </a:pPr>
          </a:p>
        </p:txBody>
      </p:sp>
      <p:sp>
        <p:nvSpPr>
          <p:cNvPr id="168" name="Google Shape;168;p16"/>
          <p:cNvSpPr txBox="1"/>
          <p:nvPr/>
        </p:nvSpPr>
        <p:spPr>
          <a:xfrm>
            <a:off x="7876288" y="520800"/>
            <a:ext cx="3702600" cy="3184525"/>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a:solidFill>
                  <a:schemeClr val="dk2"/>
                </a:solidFill>
              </a:rPr>
              <a:t>The motivation behind this endeavor is rooted in the dual nature of memes on social networks. While memes serve as a popular and engaging means of communication, some can harbor offensive elements that may lead to harm, both emotionally and psychologically. As memes increasingly become a tool for expression and humor, it is essential to address the darker side of their impact. This project seeks to strike a balance by fostering the positive aspects of meme culture while mitigating the spread of offensive content.</a:t>
            </a:r>
            <a:endParaRPr>
              <a:solidFill>
                <a:schemeClr val="dk2"/>
              </a:solidFill>
            </a:endParaRPr>
          </a:p>
        </p:txBody>
      </p:sp>
      <p:sp>
        <p:nvSpPr>
          <p:cNvPr id="169" name="Google Shape;169;p16"/>
          <p:cNvSpPr txBox="1"/>
          <p:nvPr/>
        </p:nvSpPr>
        <p:spPr>
          <a:xfrm>
            <a:off x="3756292" y="5029200"/>
            <a:ext cx="5784300" cy="754380"/>
          </a:xfrm>
          <a:prstGeom prst="rect">
            <a:avLst/>
          </a:prstGeom>
          <a:solidFill>
            <a:srgbClr val="FFFFFF">
              <a:alpha val="0"/>
            </a:srgbClr>
          </a:solidFill>
          <a:ln>
            <a:noFill/>
          </a:ln>
        </p:spPr>
        <p:txBody>
          <a:bodyPr spcFirstLastPara="1" wrap="square" lIns="31750" tIns="12700" rIns="31750" bIns="12700" anchor="t" anchorCtr="0">
            <a:spAutoFit/>
          </a:bodyPr>
          <a:lstStyle/>
          <a:p>
            <a:pPr marL="200025" marR="0" lvl="0" indent="-200025" algn="l" rtl="0">
              <a:lnSpc>
                <a:spcPct val="113000"/>
              </a:lnSpc>
              <a:spcBef>
                <a:spcPts val="0"/>
              </a:spcBef>
              <a:spcAft>
                <a:spcPts val="0"/>
              </a:spcAft>
              <a:buClr>
                <a:schemeClr val="dk1"/>
              </a:buClr>
              <a:buSzPts val="1600"/>
              <a:buChar char="•"/>
            </a:pPr>
            <a:r>
              <a:rPr lang="en-US" i="0" u="none" strike="noStrike" cap="none">
                <a:solidFill>
                  <a:srgbClr val="000000"/>
                </a:solidFill>
              </a:rPr>
              <a:t>Extract important features from both text and image</a:t>
            </a:r>
            <a:endParaRPr i="0" u="none" strike="noStrike" cap="none">
              <a:solidFill>
                <a:schemeClr val="dk1"/>
              </a:solidFill>
            </a:endParaRPr>
          </a:p>
          <a:p>
            <a:pPr marL="200025" marR="0" lvl="0" indent="-200025" algn="l" rtl="0">
              <a:lnSpc>
                <a:spcPct val="113000"/>
              </a:lnSpc>
              <a:spcBef>
                <a:spcPts val="0"/>
              </a:spcBef>
              <a:spcAft>
                <a:spcPts val="0"/>
              </a:spcAft>
              <a:buClr>
                <a:srgbClr val="000000"/>
              </a:buClr>
              <a:buSzPts val="1600"/>
              <a:buChar char="•"/>
            </a:pPr>
            <a:r>
              <a:rPr lang="en-US" i="0" u="none" strike="noStrike" cap="none">
                <a:solidFill>
                  <a:srgbClr val="000000"/>
                </a:solidFill>
              </a:rPr>
              <a:t>Concat the multimodal features</a:t>
            </a:r>
            <a:endParaRPr lang="en-US" i="0" u="none" strike="noStrike" cap="none">
              <a:solidFill>
                <a:srgbClr val="000000"/>
              </a:solidFill>
            </a:endParaRPr>
          </a:p>
          <a:p>
            <a:pPr marL="200025" marR="0" lvl="0" indent="-200025" algn="l" rtl="0">
              <a:lnSpc>
                <a:spcPct val="113000"/>
              </a:lnSpc>
              <a:spcBef>
                <a:spcPts val="0"/>
              </a:spcBef>
              <a:spcAft>
                <a:spcPts val="0"/>
              </a:spcAft>
              <a:buClr>
                <a:srgbClr val="000000"/>
              </a:buClr>
              <a:buSzPts val="1600"/>
              <a:buChar char="•"/>
            </a:pPr>
            <a:r>
              <a:rPr lang="en-US" i="0" u="none" strike="noStrike" cap="none">
                <a:solidFill>
                  <a:srgbClr val="000000"/>
                </a:solidFill>
              </a:rPr>
              <a:t>Classify the meme with multimodal features input </a:t>
            </a:r>
            <a:endParaRPr lang="en-US" i="0" u="none" strike="noStrike" cap="none">
              <a:solidFill>
                <a:srgbClr val="000000"/>
              </a:solidFill>
            </a:endParaRPr>
          </a:p>
        </p:txBody>
      </p:sp>
      <p:sp>
        <p:nvSpPr>
          <p:cNvPr id="170" name="Google Shape;170;p16"/>
          <p:cNvSpPr txBox="1"/>
          <p:nvPr/>
        </p:nvSpPr>
        <p:spPr>
          <a:xfrm>
            <a:off x="4783385" y="2806845"/>
            <a:ext cx="1589700" cy="2679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Introduction</a:t>
            </a:r>
            <a:endParaRPr lang="en-US" sz="1800" b="1">
              <a:solidFill>
                <a:srgbClr val="212121"/>
              </a:solidFill>
              <a:latin typeface="Microsoft Yahei"/>
              <a:ea typeface="Microsoft Yahei"/>
              <a:cs typeface="Microsoft Yahei"/>
              <a:sym typeface="Microsoft Yahei"/>
            </a:endParaRPr>
          </a:p>
        </p:txBody>
      </p:sp>
      <p:sp>
        <p:nvSpPr>
          <p:cNvPr id="171" name="Google Shape;171;p16"/>
          <p:cNvSpPr txBox="1"/>
          <p:nvPr/>
        </p:nvSpPr>
        <p:spPr>
          <a:xfrm>
            <a:off x="5907113" y="3962400"/>
            <a:ext cx="1069800" cy="5769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Method </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2" name="Google Shape;172;p16"/>
          <p:cNvSpPr/>
          <p:nvPr/>
        </p:nvSpPr>
        <p:spPr>
          <a:xfrm>
            <a:off x="6040234" y="-14580"/>
            <a:ext cx="1216304" cy="2363686"/>
          </a:xfrm>
          <a:custGeom>
            <a:avLst/>
            <a:gdLst/>
            <a:ahLst/>
            <a:cxnLst/>
            <a:rect l="l" t="t" r="r" b="b"/>
            <a:pathLst>
              <a:path w="1216304" h="2363686" extrusionOk="0">
                <a:moveTo>
                  <a:pt x="1216305" y="0"/>
                </a:moveTo>
                <a:cubicBezTo>
                  <a:pt x="27890" y="0"/>
                  <a:pt x="27890" y="2363686"/>
                  <a:pt x="0" y="2363686"/>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6"/>
          <p:cNvSpPr/>
          <p:nvPr/>
        </p:nvSpPr>
        <p:spPr>
          <a:xfrm>
            <a:off x="1" y="3581400"/>
            <a:ext cx="5120513" cy="3225800"/>
          </a:xfrm>
          <a:custGeom>
            <a:avLst/>
            <a:gdLst/>
            <a:ahLst/>
            <a:cxnLst/>
            <a:rect l="l" t="t" r="r" b="b"/>
            <a:pathLst>
              <a:path w="5120513" h="3225800" extrusionOk="0">
                <a:moveTo>
                  <a:pt x="0" y="3225800"/>
                </a:moveTo>
                <a:cubicBezTo>
                  <a:pt x="2591092" y="3225800"/>
                  <a:pt x="2591092" y="0"/>
                  <a:pt x="5120513" y="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6"/>
          <p:cNvSpPr/>
          <p:nvPr/>
        </p:nvSpPr>
        <p:spPr>
          <a:xfrm>
            <a:off x="7679868" y="3802850"/>
            <a:ext cx="4508157" cy="1937550"/>
          </a:xfrm>
          <a:custGeom>
            <a:avLst/>
            <a:gdLst/>
            <a:ahLst/>
            <a:cxnLst/>
            <a:rect l="l" t="t" r="r" b="b"/>
            <a:pathLst>
              <a:path w="4508157" h="1937550" extrusionOk="0">
                <a:moveTo>
                  <a:pt x="0" y="0"/>
                </a:moveTo>
                <a:cubicBezTo>
                  <a:pt x="2254085" y="0"/>
                  <a:pt x="2254085" y="1937550"/>
                  <a:pt x="4508157" y="193755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6"/>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Google Shape;167;p16"/>
          <p:cNvSpPr txBox="1"/>
          <p:nvPr/>
        </p:nvSpPr>
        <p:spPr>
          <a:xfrm>
            <a:off x="71120" y="960120"/>
            <a:ext cx="4641850" cy="2698115"/>
          </a:xfrm>
          <a:prstGeom prst="rect">
            <a:avLst/>
          </a:prstGeom>
          <a:solidFill>
            <a:srgbClr val="FFFFFF">
              <a:alpha val="0"/>
            </a:srgbClr>
          </a:solidFill>
          <a:ln>
            <a:noFill/>
          </a:ln>
        </p:spPr>
        <p:txBody>
          <a:bodyPr spcFirstLastPara="1" wrap="square" lIns="31750" tIns="12700" rIns="31750" bIns="12700" anchor="t" anchorCtr="0">
            <a:spAutoFit/>
          </a:bodyPr>
          <a:p>
            <a:pPr marL="457200" marR="0" lvl="0" indent="0" algn="l" rtl="0">
              <a:lnSpc>
                <a:spcPct val="113000"/>
              </a:lnSpc>
              <a:spcBef>
                <a:spcPts val="0"/>
              </a:spcBef>
              <a:spcAft>
                <a:spcPts val="0"/>
              </a:spcAft>
              <a:buNone/>
            </a:pPr>
            <a:r>
              <a:rPr lang="en-US"/>
              <a:t>Memes have proliferated as a communication tool on social media, encouraging comedy and a sense of community on sites like Facebook and Instagram. But the unbridled spread of memes has also led to a worrying development: inflammatory content that may be harmful to certain people or groups. This project seeks to use artificial intelligence, primarily computer vision and text extraction techniques, in response to the growing concern over objectionable memes that are making the rounds on social networks.</a:t>
            </a:r>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childTnLst>
                                </p:cTn>
                              </p:par>
                              <p:par>
                                <p:cTn id="8" presetID="10" presetClass="entr" presetSubtype="0"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1000"/>
                                        <p:tgtEl>
                                          <p:spTgt spid="167"/>
                                        </p:tgtEl>
                                      </p:cBhvr>
                                    </p:animEffect>
                                  </p:childTnLst>
                                </p:cTn>
                              </p:par>
                              <p:par>
                                <p:cTn id="11" presetID="10" presetClass="entr" presetSubtype="0" fill="hold" nodeType="with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childTnLst>
                                </p:cTn>
                              </p:par>
                              <p:par>
                                <p:cTn id="14" presetID="10" presetClass="entr" presetSubtype="0" fill="hold" nodeType="with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fade">
                                      <p:cBhvr>
                                        <p:cTn id="16" dur="1000"/>
                                        <p:tgtEl>
                                          <p:spTgt spid="169"/>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par>
                                <p:cTn id="23" presetID="10"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1000"/>
                                        <p:tgtEl>
                                          <p:spTgt spid="174"/>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TF_IDF</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Text Box 2"/>
          <p:cNvSpPr txBox="1"/>
          <p:nvPr/>
        </p:nvSpPr>
        <p:spPr>
          <a:xfrm>
            <a:off x="852805" y="895985"/>
            <a:ext cx="3537585" cy="6092825"/>
          </a:xfrm>
          <a:prstGeom prst="rect">
            <a:avLst/>
          </a:prstGeom>
          <a:noFill/>
        </p:spPr>
        <p:txBody>
          <a:bodyPr wrap="square" rtlCol="0">
            <a:spAutoFit/>
          </a:bodyPr>
          <a:p>
            <a:pPr algn="l"/>
            <a:r>
              <a:rPr lang="en-US" sz="1000">
                <a:sym typeface="+mn-ea"/>
              </a:rPr>
              <a:t># Import necessary libraries</a:t>
            </a:r>
            <a:endParaRPr lang="en-US" sz="1000"/>
          </a:p>
          <a:p>
            <a:pPr algn="l"/>
            <a:r>
              <a:rPr lang="en-US" sz="1000">
                <a:sym typeface="+mn-ea"/>
              </a:rPr>
              <a:t>import pandas as pd</a:t>
            </a:r>
            <a:endParaRPr lang="en-US" sz="1000"/>
          </a:p>
          <a:p>
            <a:pPr algn="l"/>
            <a:r>
              <a:rPr lang="en-US" sz="1000">
                <a:sym typeface="+mn-ea"/>
              </a:rPr>
              <a:t>from sklearn.feature_extraction.text import TfidfVectorizer</a:t>
            </a:r>
            <a:endParaRPr lang="en-US" sz="1000"/>
          </a:p>
          <a:p>
            <a:pPr algn="l"/>
            <a:r>
              <a:rPr lang="en-US" sz="1000">
                <a:sym typeface="+mn-ea"/>
              </a:rPr>
              <a:t>from sklearn.preprocessing import StandardScaler</a:t>
            </a:r>
            <a:endParaRPr lang="en-US" sz="1000"/>
          </a:p>
          <a:p>
            <a:pPr algn="l"/>
            <a:r>
              <a:rPr lang="en-US" sz="1000">
                <a:sym typeface="+mn-ea"/>
              </a:rPr>
              <a:t>from sklearn.model_selection import KFold, GridSearchCV</a:t>
            </a:r>
            <a:endParaRPr lang="en-US" sz="1000"/>
          </a:p>
          <a:p>
            <a:pPr algn="l"/>
            <a:r>
              <a:rPr lang="en-US" sz="1000">
                <a:sym typeface="+mn-ea"/>
              </a:rPr>
              <a:t>from sklearn.linear_model import LogisticRegression</a:t>
            </a:r>
            <a:endParaRPr lang="en-US" sz="1000"/>
          </a:p>
          <a:p>
            <a:pPr algn="l"/>
            <a:r>
              <a:rPr lang="en-US" sz="1000">
                <a:sym typeface="+mn-ea"/>
              </a:rPr>
              <a:t>from sklearn.naive_bayes import MultinomialNB</a:t>
            </a:r>
            <a:endParaRPr lang="en-US" sz="1000"/>
          </a:p>
          <a:p>
            <a:pPr algn="l"/>
            <a:r>
              <a:rPr lang="en-US" sz="1000">
                <a:sym typeface="+mn-ea"/>
              </a:rPr>
              <a:t>from sklearn.ensemble import RandomForestClassifier</a:t>
            </a:r>
            <a:endParaRPr lang="en-US" sz="1000"/>
          </a:p>
          <a:p>
            <a:pPr algn="l"/>
            <a:r>
              <a:rPr lang="en-US" sz="1000">
                <a:sym typeface="+mn-ea"/>
              </a:rPr>
              <a:t>from sklearn.svm import SVC</a:t>
            </a:r>
            <a:endParaRPr lang="en-US" sz="1000"/>
          </a:p>
          <a:p>
            <a:pPr algn="l"/>
            <a:r>
              <a:rPr lang="en-US" sz="1000">
                <a:sym typeface="+mn-ea"/>
              </a:rPr>
              <a:t>from sklearn.neighbors import KNeighborsClassifier</a:t>
            </a:r>
            <a:endParaRPr lang="en-US" sz="1000"/>
          </a:p>
          <a:p>
            <a:pPr algn="l"/>
            <a:r>
              <a:rPr lang="en-US" sz="1000">
                <a:sym typeface="+mn-ea"/>
              </a:rPr>
              <a:t>from sklearn.metrics import roc_curve, auc, accuracy_score, confusion_matrix</a:t>
            </a:r>
            <a:endParaRPr lang="en-US" sz="1000"/>
          </a:p>
          <a:p>
            <a:pPr algn="l"/>
            <a:r>
              <a:rPr lang="en-US" sz="1000">
                <a:sym typeface="+mn-ea"/>
              </a:rPr>
              <a:t>import matplotlib.pyplot as plt</a:t>
            </a:r>
            <a:endParaRPr lang="en-US" sz="1000"/>
          </a:p>
          <a:p>
            <a:pPr algn="l"/>
            <a:endParaRPr lang="en-US" sz="1000"/>
          </a:p>
          <a:p>
            <a:pPr algn="l"/>
            <a:r>
              <a:rPr lang="en-US" sz="1000">
                <a:sym typeface="+mn-ea"/>
              </a:rPr>
              <a:t># Load data</a:t>
            </a:r>
            <a:endParaRPr lang="en-US" sz="1000"/>
          </a:p>
          <a:p>
            <a:pPr algn="l"/>
            <a:r>
              <a:rPr lang="en-US" sz="1000">
                <a:sym typeface="+mn-ea"/>
              </a:rPr>
              <a:t>train_data = pd.read_csv(path+'new_merged.csv')</a:t>
            </a:r>
            <a:endParaRPr lang="en-US" sz="1000"/>
          </a:p>
          <a:p>
            <a:pPr algn="l"/>
            <a:endParaRPr lang="en-US" sz="1000"/>
          </a:p>
          <a:p>
            <a:pPr algn="l"/>
            <a:r>
              <a:rPr lang="en-US" sz="1000">
                <a:sym typeface="+mn-ea"/>
              </a:rPr>
              <a:t># Extract text</a:t>
            </a:r>
            <a:endParaRPr lang="en-US" sz="1000"/>
          </a:p>
          <a:p>
            <a:pPr algn="l"/>
            <a:r>
              <a:rPr lang="en-US" sz="1000">
                <a:sym typeface="+mn-ea"/>
              </a:rPr>
              <a:t>text = []</a:t>
            </a:r>
            <a:endParaRPr lang="en-US" sz="1000"/>
          </a:p>
          <a:p>
            <a:pPr algn="l"/>
            <a:r>
              <a:rPr lang="en-US" sz="1000">
                <a:sym typeface="+mn-ea"/>
              </a:rPr>
              <a:t>for i in train_data['text']:</a:t>
            </a:r>
            <a:endParaRPr lang="en-US" sz="1000"/>
          </a:p>
          <a:p>
            <a:pPr algn="l"/>
            <a:r>
              <a:rPr lang="en-US" sz="1000">
                <a:sym typeface="+mn-ea"/>
              </a:rPr>
              <a:t>    text.append(i)</a:t>
            </a:r>
            <a:endParaRPr lang="en-US" sz="1000"/>
          </a:p>
          <a:p>
            <a:pPr algn="l"/>
            <a:endParaRPr lang="en-US" sz="1000"/>
          </a:p>
          <a:p>
            <a:pPr algn="l"/>
            <a:r>
              <a:rPr lang="en-US" sz="1000">
                <a:sym typeface="+mn-ea"/>
              </a:rPr>
              <a:t># TF-IDF Vectorization</a:t>
            </a:r>
            <a:endParaRPr lang="en-US" sz="1000"/>
          </a:p>
          <a:p>
            <a:pPr algn="l"/>
            <a:r>
              <a:rPr lang="en-US" sz="1000">
                <a:sym typeface="+mn-ea"/>
              </a:rPr>
              <a:t>tf_transfomer = TfidfVectorizer(stop_words='english', decode_error='ignore')</a:t>
            </a:r>
            <a:endParaRPr lang="en-US" sz="1000"/>
          </a:p>
          <a:p>
            <a:pPr algn="l"/>
            <a:r>
              <a:rPr lang="en-US" sz="1000">
                <a:sym typeface="+mn-ea"/>
              </a:rPr>
              <a:t>X_train_counts_tf = tf_transfomer.fit_transform(text)</a:t>
            </a:r>
            <a:endParaRPr lang="en-US" sz="1000"/>
          </a:p>
          <a:p>
            <a:pPr algn="l"/>
            <a:r>
              <a:rPr lang="en-US" sz="1000">
                <a:sym typeface="+mn-ea"/>
              </a:rPr>
              <a:t>scaler = StandardScaler(with_mean=False)</a:t>
            </a:r>
            <a:endParaRPr lang="en-US" sz="1000"/>
          </a:p>
          <a:p>
            <a:pPr algn="l"/>
            <a:r>
              <a:rPr lang="en-US" sz="1000">
                <a:sym typeface="+mn-ea"/>
              </a:rPr>
              <a:t>x_train_counts_tf = scaler.fit_transform(X_train_counts_tf)</a:t>
            </a:r>
            <a:endParaRPr lang="en-US" sz="1000"/>
          </a:p>
          <a:p>
            <a:pPr algn="l"/>
            <a:endParaRPr lang="en-US" sz="1000"/>
          </a:p>
          <a:p>
            <a:pPr algn="l"/>
            <a:r>
              <a:rPr lang="en-US" sz="1000">
                <a:sym typeface="+mn-ea"/>
              </a:rPr>
              <a:t># Train-test split</a:t>
            </a:r>
            <a:endParaRPr lang="en-US" sz="1000"/>
          </a:p>
          <a:p>
            <a:pPr algn="l"/>
            <a:r>
              <a:rPr lang="en-US" sz="1000">
                <a:sym typeface="+mn-ea"/>
              </a:rPr>
              <a:t>train_cut = 8000</a:t>
            </a:r>
            <a:endParaRPr lang="en-US" sz="1000"/>
          </a:p>
          <a:p>
            <a:pPr algn="l"/>
            <a:endParaRPr lang="en-US" sz="1000"/>
          </a:p>
          <a:p>
            <a:pPr algn="l"/>
            <a:r>
              <a:rPr lang="en-US" sz="1000">
                <a:sym typeface="+mn-ea"/>
              </a:rPr>
              <a:t># Define models and parameters for grid search</a:t>
            </a:r>
            <a:endParaRPr lang="en-US" sz="1000"/>
          </a:p>
          <a:p>
            <a:pPr algn="l"/>
            <a:r>
              <a:rPr lang="en-US" sz="1000">
                <a:sym typeface="+mn-ea"/>
              </a:rPr>
              <a:t>num_folds = 10</a:t>
            </a:r>
            <a:endParaRPr lang="en-US" sz="1000"/>
          </a:p>
          <a:p>
            <a:pPr algn="l"/>
            <a:r>
              <a:rPr lang="en-US" sz="1000">
                <a:sym typeface="+mn-ea"/>
              </a:rPr>
              <a:t>seed = 7</a:t>
            </a:r>
            <a:endParaRPr lang="en-US" sz="1000"/>
          </a:p>
          <a:p>
            <a:pPr algn="l"/>
            <a:r>
              <a:rPr lang="en-US" sz="1000">
                <a:sym typeface="+mn-ea"/>
              </a:rPr>
              <a:t>scoring = 'accuracy'</a:t>
            </a:r>
            <a:endParaRPr lang="en-US" sz="1000"/>
          </a:p>
          <a:p>
            <a:pPr algn="l"/>
            <a:r>
              <a:rPr lang="en-US" sz="1000">
                <a:sym typeface="+mn-ea"/>
              </a:rPr>
              <a:t>param_grid = {}</a:t>
            </a:r>
            <a:endParaRPr lang="en-US" sz="1000"/>
          </a:p>
          <a:p>
            <a:pPr algn="l"/>
            <a:endParaRPr lang="en-US" sz="1000"/>
          </a:p>
          <a:p>
            <a:pPr algn="l"/>
            <a:endParaRPr lang="en-US" sz="1000"/>
          </a:p>
        </p:txBody>
      </p:sp>
      <p:sp>
        <p:nvSpPr>
          <p:cNvPr id="2" name="Text Box 1"/>
          <p:cNvSpPr txBox="1"/>
          <p:nvPr/>
        </p:nvSpPr>
        <p:spPr>
          <a:xfrm>
            <a:off x="4569460" y="907415"/>
            <a:ext cx="7003415" cy="5631180"/>
          </a:xfrm>
          <a:prstGeom prst="rect">
            <a:avLst/>
          </a:prstGeom>
          <a:noFill/>
        </p:spPr>
        <p:txBody>
          <a:bodyPr wrap="square" rtlCol="0">
            <a:spAutoFit/>
          </a:bodyPr>
          <a:p>
            <a:pPr algn="l"/>
            <a:r>
              <a:rPr lang="en-US" sz="1000">
                <a:sym typeface="+mn-ea"/>
              </a:rPr>
              <a:t># Logistic Regression</a:t>
            </a:r>
            <a:endParaRPr lang="en-US" sz="1000"/>
          </a:p>
          <a:p>
            <a:pPr algn="l"/>
            <a:r>
              <a:rPr lang="en-US" sz="1000">
                <a:sym typeface="+mn-ea"/>
              </a:rPr>
              <a:t>param_grid['C'] = [0.1, 0.2, 0.3, 0.5, 0.8, 1, 5, 13, 15]</a:t>
            </a:r>
            <a:endParaRPr lang="en-US" sz="1000"/>
          </a:p>
          <a:p>
            <a:pPr algn="l"/>
            <a:r>
              <a:rPr lang="en-US" sz="1000">
                <a:sym typeface="+mn-ea"/>
              </a:rPr>
              <a:t>param_grid['solver'] = ['newton-cg', 'lbfgs', 'liblinear', 'sag', 'saga']</a:t>
            </a:r>
            <a:endParaRPr lang="en-US" sz="1000"/>
          </a:p>
          <a:p>
            <a:pPr algn="l"/>
            <a:r>
              <a:rPr lang="en-US" sz="1000">
                <a:sym typeface="+mn-ea"/>
              </a:rPr>
              <a:t>model_lr = LogisticRegression(max_iter=10000)</a:t>
            </a:r>
            <a:endParaRPr lang="en-US" sz="1000"/>
          </a:p>
          <a:p>
            <a:pPr algn="l"/>
            <a:r>
              <a:rPr lang="en-US" sz="1000">
                <a:sym typeface="+mn-ea"/>
              </a:rPr>
              <a:t>grid_lr = GridSearchCV(estimator=model_lr, param_grid=param_grid, scoring=scoring, cv=KFold(n_splits=num_folds, random_state=seed, shuffle=True))</a:t>
            </a:r>
            <a:endParaRPr lang="en-US" sz="1000"/>
          </a:p>
          <a:p>
            <a:pPr algn="l"/>
            <a:r>
              <a:rPr lang="en-US" sz="1000">
                <a:sym typeface="+mn-ea"/>
              </a:rPr>
              <a:t>grid_result_lr = grid_lr.fit(X=X_train_counts_tf, y=train_data['label'])</a:t>
            </a:r>
            <a:endParaRPr lang="en-US" sz="1000"/>
          </a:p>
          <a:p>
            <a:pPr algn="l"/>
            <a:r>
              <a:rPr lang="en-US" sz="1000">
                <a:sym typeface="+mn-ea"/>
              </a:rPr>
              <a:t>best_params_lr = grid_result_lr.best_params_</a:t>
            </a:r>
            <a:endParaRPr lang="en-US" sz="1000"/>
          </a:p>
          <a:p>
            <a:pPr algn="l"/>
            <a:endParaRPr lang="en-US" sz="1000"/>
          </a:p>
          <a:p>
            <a:pPr algn="l"/>
            <a:r>
              <a:rPr lang="en-US" sz="1000">
                <a:sym typeface="+mn-ea"/>
              </a:rPr>
              <a:t># Multinomial Naive Bayes</a:t>
            </a:r>
            <a:endParaRPr lang="en-US" sz="1000"/>
          </a:p>
          <a:p>
            <a:pPr algn="l"/>
            <a:r>
              <a:rPr lang="en-US" sz="1000">
                <a:sym typeface="+mn-ea"/>
              </a:rPr>
              <a:t>param_grid['alpha'] = [0.001, 0.01, 0.05, 0.1, 0.5, 1, 1.5, 2]</a:t>
            </a:r>
            <a:endParaRPr lang="en-US" sz="1000"/>
          </a:p>
          <a:p>
            <a:pPr algn="l"/>
            <a:r>
              <a:rPr lang="en-US" sz="1000">
                <a:sym typeface="+mn-ea"/>
              </a:rPr>
              <a:t>model_nb = MultinomialNB()</a:t>
            </a:r>
            <a:endParaRPr lang="en-US" sz="1000"/>
          </a:p>
          <a:p>
            <a:pPr algn="l"/>
            <a:r>
              <a:rPr lang="en-US" sz="1000">
                <a:sym typeface="+mn-ea"/>
              </a:rPr>
              <a:t>grid_nb = GridSearchCV(estimator=model_nb, param_grid=param_grid, scoring=scoring, cv=KFold(n_splits=num_folds, random_state=seed, shuffle=True))</a:t>
            </a:r>
            <a:endParaRPr lang="en-US" sz="1000"/>
          </a:p>
          <a:p>
            <a:pPr algn="l"/>
            <a:r>
              <a:rPr lang="en-US" sz="1000">
                <a:sym typeface="+mn-ea"/>
              </a:rPr>
              <a:t>grid_result_nb = grid_nb.fit(X=X_train_counts_tf[:train_cut], y=train_data['label'])</a:t>
            </a:r>
            <a:endParaRPr lang="en-US" sz="1000"/>
          </a:p>
          <a:p>
            <a:pPr algn="l"/>
            <a:r>
              <a:rPr lang="en-US" sz="1000">
                <a:sym typeface="+mn-ea"/>
              </a:rPr>
              <a:t>best_params_nb = grid_result_nb.best_params_</a:t>
            </a:r>
            <a:endParaRPr lang="en-US" sz="1000"/>
          </a:p>
          <a:p>
            <a:pPr algn="l"/>
            <a:endParaRPr lang="en-US" sz="1000"/>
          </a:p>
          <a:p>
            <a:pPr algn="l"/>
            <a:r>
              <a:rPr lang="en-US" sz="1000">
                <a:sym typeface="+mn-ea"/>
              </a:rPr>
              <a:t># Random Forest</a:t>
            </a:r>
            <a:endParaRPr lang="en-US" sz="1000"/>
          </a:p>
          <a:p>
            <a:pPr algn="l"/>
            <a:r>
              <a:rPr lang="en-US" sz="1000">
                <a:sym typeface="+mn-ea"/>
              </a:rPr>
              <a:t>param_grid['n_estimators'] = [10, 50, 100, 150, 200]</a:t>
            </a:r>
            <a:endParaRPr lang="en-US" sz="1000"/>
          </a:p>
          <a:p>
            <a:pPr algn="l"/>
            <a:r>
              <a:rPr lang="en-US" sz="1000">
                <a:sym typeface="+mn-ea"/>
              </a:rPr>
              <a:t>param_grid['max_features'] = ['auto', 'sqrt', 'log2']</a:t>
            </a:r>
            <a:endParaRPr lang="en-US" sz="1000"/>
          </a:p>
          <a:p>
            <a:pPr algn="l"/>
            <a:r>
              <a:rPr lang="en-US" sz="1000">
                <a:sym typeface="+mn-ea"/>
              </a:rPr>
              <a:t>param_grid['max_depth'] = [3, 4, 5, 6, 7, 8, 9, 10]</a:t>
            </a:r>
            <a:endParaRPr lang="en-US" sz="1000"/>
          </a:p>
          <a:p>
            <a:pPr algn="l"/>
            <a:r>
              <a:rPr lang="en-US" sz="1000">
                <a:sym typeface="+mn-ea"/>
              </a:rPr>
              <a:t>model_rf = RandomForestClassifier()</a:t>
            </a:r>
            <a:endParaRPr lang="en-US" sz="1000"/>
          </a:p>
          <a:p>
            <a:pPr algn="l"/>
            <a:r>
              <a:rPr lang="en-US" sz="1000">
                <a:sym typeface="+mn-ea"/>
              </a:rPr>
              <a:t>grid_rf = GridSearchCV(estimator=model_rf, param_grid=param_grid, scoring=scoring, cv=KFold(n_splits=num_folds, random_state=seed, shuffle=True))</a:t>
            </a:r>
            <a:endParaRPr lang="en-US" sz="1000"/>
          </a:p>
          <a:p>
            <a:pPr algn="l"/>
            <a:r>
              <a:rPr lang="en-US" sz="1000">
                <a:sym typeface="+mn-ea"/>
              </a:rPr>
              <a:t>grid_result_rf = grid_rf.fit(X=X_train_counts_tf[:train_cut], y=train_data['label'])</a:t>
            </a:r>
            <a:endParaRPr lang="en-US" sz="1000"/>
          </a:p>
          <a:p>
            <a:pPr algn="l"/>
            <a:r>
              <a:rPr lang="en-US" sz="1000">
                <a:sym typeface="+mn-ea"/>
              </a:rPr>
              <a:t>best_params_rf = grid_result_rf.best_params_</a:t>
            </a:r>
            <a:endParaRPr lang="en-US" sz="1000"/>
          </a:p>
          <a:p>
            <a:pPr algn="l"/>
            <a:endParaRPr lang="en-US" sz="1000"/>
          </a:p>
          <a:p>
            <a:pPr algn="l"/>
            <a:r>
              <a:rPr lang="en-US" sz="1000">
                <a:sym typeface="+mn-ea"/>
              </a:rPr>
              <a:t># Support Vector Machine (SVM)</a:t>
            </a:r>
            <a:endParaRPr lang="en-US" sz="1000"/>
          </a:p>
          <a:p>
            <a:pPr algn="l"/>
            <a:r>
              <a:rPr lang="en-US" sz="1000">
                <a:sym typeface="+mn-ea"/>
              </a:rPr>
              <a:t>param_grid = {'C': [0.1, 0.2, 0.3, 0.5, 0.8, 1, 5, 13, 15, 20]}</a:t>
            </a:r>
            <a:endParaRPr lang="en-US" sz="1000"/>
          </a:p>
          <a:p>
            <a:pPr algn="l"/>
            <a:r>
              <a:rPr lang="en-US" sz="1000">
                <a:sym typeface="+mn-ea"/>
              </a:rPr>
              <a:t>model_svm = SVC(max_iter=100000)</a:t>
            </a:r>
            <a:endParaRPr lang="en-US" sz="1000"/>
          </a:p>
          <a:p>
            <a:pPr algn="l"/>
            <a:r>
              <a:rPr lang="en-US" sz="1000">
                <a:sym typeface="+mn-ea"/>
              </a:rPr>
              <a:t>grid_svm = GridSearchCV(estimator=model_svm, param_grid=param_grid, scoring=scoring, cv=KFold(n_splits=num_folds, random_state=seed, shuffle=True))</a:t>
            </a:r>
            <a:endParaRPr lang="en-US" sz="1000"/>
          </a:p>
          <a:p>
            <a:pPr algn="l"/>
            <a:r>
              <a:rPr lang="en-US" sz="1000">
                <a:sym typeface="+mn-ea"/>
              </a:rPr>
              <a:t>grid_result_svm = grid_svm.fit(X=X_train_counts_tf, y=train_data['label'])</a:t>
            </a:r>
            <a:endParaRPr lang="en-US" sz="1000"/>
          </a:p>
          <a:p>
            <a:pPr algn="l"/>
            <a:r>
              <a:rPr lang="en-US" sz="1000">
                <a:sym typeface="+mn-ea"/>
              </a:rPr>
              <a:t>best_params_svm = grid_result_svm.best_params_</a:t>
            </a:r>
            <a:endParaRPr lang="en-US" sz="1000"/>
          </a:p>
          <a:p>
            <a:pPr algn="l"/>
            <a:endParaRPr lang="en-US" sz="1000"/>
          </a:p>
          <a:p>
            <a:endParaRPr lang="en-US" sz="100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TF_IDF</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Text Box 2"/>
          <p:cNvSpPr txBox="1"/>
          <p:nvPr/>
        </p:nvSpPr>
        <p:spPr>
          <a:xfrm>
            <a:off x="986155" y="1143000"/>
            <a:ext cx="4258310" cy="4861560"/>
          </a:xfrm>
          <a:prstGeom prst="rect">
            <a:avLst/>
          </a:prstGeom>
          <a:noFill/>
        </p:spPr>
        <p:txBody>
          <a:bodyPr wrap="square" rtlCol="0">
            <a:spAutoFit/>
          </a:bodyPr>
          <a:p>
            <a:pPr algn="l"/>
            <a:r>
              <a:rPr lang="en-US" sz="1000">
                <a:sym typeface="+mn-ea"/>
              </a:rPr>
              <a:t># K-Nearest Neighbors (KNN)</a:t>
            </a:r>
            <a:endParaRPr lang="en-US" sz="1000"/>
          </a:p>
          <a:p>
            <a:pPr algn="l"/>
            <a:r>
              <a:rPr lang="en-US" sz="1000">
                <a:sym typeface="+mn-ea"/>
              </a:rPr>
              <a:t>param_grid['n_neighbors'] = [3, 5, 10, 20, 30]</a:t>
            </a:r>
            <a:endParaRPr lang="en-US" sz="1000"/>
          </a:p>
          <a:p>
            <a:pPr algn="l"/>
            <a:r>
              <a:rPr lang="en-US" sz="1000">
                <a:sym typeface="+mn-ea"/>
              </a:rPr>
              <a:t>param_grid['weights'] = ['uniform', 'distance']</a:t>
            </a:r>
            <a:endParaRPr lang="en-US" sz="1000"/>
          </a:p>
          <a:p>
            <a:pPr algn="l"/>
            <a:r>
              <a:rPr lang="en-US" sz="1000">
                <a:sym typeface="+mn-ea"/>
              </a:rPr>
              <a:t>model_knn = KNeighborsClassifier()</a:t>
            </a:r>
            <a:endParaRPr lang="en-US" sz="1000"/>
          </a:p>
          <a:p>
            <a:pPr algn="l"/>
            <a:r>
              <a:rPr lang="en-US" sz="1000">
                <a:sym typeface="+mn-ea"/>
              </a:rPr>
              <a:t>grid_knn = GridSearchCV(estimator=model_knn, param_grid=param_grid, scoring=scoring, cv=KFold(n_splits=num_folds, random_state=seed, shuffle=True))</a:t>
            </a:r>
            <a:endParaRPr lang="en-US" sz="1000"/>
          </a:p>
          <a:p>
            <a:pPr algn="l"/>
            <a:r>
              <a:rPr lang="en-US" sz="1000">
                <a:sym typeface="+mn-ea"/>
              </a:rPr>
              <a:t>grid_result_knn = grid_knn.fit(X=X_train_counts_tf[:train_cut], y=train_data['label'])</a:t>
            </a:r>
            <a:endParaRPr lang="en-US" sz="1000"/>
          </a:p>
          <a:p>
            <a:pPr algn="l"/>
            <a:r>
              <a:rPr lang="en-US" sz="1000">
                <a:sym typeface="+mn-ea"/>
              </a:rPr>
              <a:t>best_params_knn = grid_result_knn.best_params_</a:t>
            </a:r>
            <a:endParaRPr lang="en-US" sz="1000"/>
          </a:p>
          <a:p>
            <a:pPr algn="l"/>
            <a:endParaRPr lang="en-US" sz="1000"/>
          </a:p>
          <a:p>
            <a:pPr algn="l"/>
            <a:r>
              <a:rPr lang="en-US" sz="1000">
                <a:sym typeface="+mn-ea"/>
              </a:rPr>
              <a:t># Evaluate models and plot ROC curves</a:t>
            </a:r>
            <a:endParaRPr lang="en-US" sz="1000"/>
          </a:p>
          <a:p>
            <a:pPr algn="l"/>
            <a:r>
              <a:rPr lang="en-US" sz="1000">
                <a:sym typeface="+mn-ea"/>
              </a:rPr>
              <a:t>models = {</a:t>
            </a:r>
            <a:endParaRPr lang="en-US" sz="1000"/>
          </a:p>
          <a:p>
            <a:pPr algn="l"/>
            <a:r>
              <a:rPr lang="en-US" sz="1000">
                <a:sym typeface="+mn-ea"/>
              </a:rPr>
              <a:t>    'LR': LogisticRegression(C=best_params_lr['C'], solver=best_params_lr['solver']),</a:t>
            </a:r>
            <a:endParaRPr lang="en-US" sz="1000"/>
          </a:p>
          <a:p>
            <a:pPr algn="l"/>
            <a:r>
              <a:rPr lang="en-US" sz="1000">
                <a:sym typeface="+mn-ea"/>
              </a:rPr>
              <a:t>    'SVM': SVC(C=best_params_svm['C']),</a:t>
            </a:r>
            <a:endParaRPr lang="en-US" sz="1000"/>
          </a:p>
          <a:p>
            <a:pPr algn="l"/>
            <a:r>
              <a:rPr lang="en-US" sz="1000">
                <a:sym typeface="+mn-ea"/>
              </a:rPr>
              <a:t>    'CART': RandomForestClassifier(max_depth=best_params_rf['max_depth'], max_features=best_params_rf['max_features'], n_estimators=best_params_rf['n_estimators']),</a:t>
            </a:r>
            <a:endParaRPr lang="en-US" sz="1000"/>
          </a:p>
          <a:p>
            <a:pPr algn="l"/>
            <a:r>
              <a:rPr lang="en-US" sz="1000">
                <a:sym typeface="+mn-ea"/>
              </a:rPr>
              <a:t>    'MNB': MultinomialNB(alpha=best_params_nb['alpha']),</a:t>
            </a:r>
            <a:endParaRPr lang="en-US" sz="1000"/>
          </a:p>
          <a:p>
            <a:pPr algn="l"/>
            <a:r>
              <a:rPr lang="en-US" sz="1000">
                <a:sym typeface="+mn-ea"/>
              </a:rPr>
              <a:t>    'KNN': KNeighborsClassifier(n_neighbors=best_params_knn['n_neighbors'], weights=best_params_knn['weights'])</a:t>
            </a:r>
            <a:endParaRPr lang="en-US" sz="1000"/>
          </a:p>
          <a:p>
            <a:pPr algn="l"/>
            <a:r>
              <a:rPr lang="en-US" sz="1000">
                <a:sym typeface="+mn-ea"/>
              </a:rPr>
              <a:t>}</a:t>
            </a:r>
            <a:endParaRPr lang="en-US" sz="1000"/>
          </a:p>
          <a:p>
            <a:pPr algn="l"/>
            <a:endParaRPr lang="en-US" sz="1000"/>
          </a:p>
          <a:p>
            <a:pPr algn="l"/>
            <a:r>
              <a:rPr lang="en-US" sz="1000">
                <a:sym typeface="+mn-ea"/>
              </a:rPr>
              <a:t># Train models</a:t>
            </a:r>
            <a:endParaRPr lang="en-US" sz="1000"/>
          </a:p>
          <a:p>
            <a:pPr algn="l"/>
            <a:r>
              <a:rPr lang="en-US" sz="1000">
                <a:sym typeface="+mn-ea"/>
              </a:rPr>
              <a:t>for name, model in models.items():</a:t>
            </a:r>
            <a:endParaRPr lang="en-US" sz="1000"/>
          </a:p>
          <a:p>
            <a:pPr algn="l"/>
            <a:r>
              <a:rPr lang="en-US" sz="1000">
                <a:sym typeface="+mn-ea"/>
              </a:rPr>
              <a:t>    model.fit(X_train_counts_tf[:train_cut], train_data['label'][:train_cut])</a:t>
            </a:r>
            <a:endParaRPr lang="en-US" sz="1000"/>
          </a:p>
          <a:p>
            <a:pPr algn="l"/>
            <a:endParaRPr lang="en-US" sz="1000"/>
          </a:p>
          <a:p>
            <a:endParaRPr lang="en-US" sz="1000"/>
          </a:p>
        </p:txBody>
      </p:sp>
      <p:sp>
        <p:nvSpPr>
          <p:cNvPr id="2" name="Text Box 1"/>
          <p:cNvSpPr txBox="1"/>
          <p:nvPr/>
        </p:nvSpPr>
        <p:spPr>
          <a:xfrm>
            <a:off x="5925820" y="1024255"/>
            <a:ext cx="4700905" cy="5631180"/>
          </a:xfrm>
          <a:prstGeom prst="rect">
            <a:avLst/>
          </a:prstGeom>
          <a:noFill/>
        </p:spPr>
        <p:txBody>
          <a:bodyPr wrap="square" rtlCol="0">
            <a:spAutoFit/>
          </a:bodyPr>
          <a:p>
            <a:pPr algn="l"/>
            <a:r>
              <a:rPr lang="en-US" sz="1000">
                <a:sym typeface="+mn-ea"/>
              </a:rPr>
              <a:t># ROC Curve</a:t>
            </a:r>
            <a:endParaRPr lang="en-US" sz="1000"/>
          </a:p>
          <a:p>
            <a:pPr algn="l"/>
            <a:r>
              <a:rPr lang="en-US" sz="1000">
                <a:sym typeface="+mn-ea"/>
              </a:rPr>
              <a:t>fig, axes = plt.subplots(nrows=2, ncols=3, figsize=(15, 10))</a:t>
            </a:r>
            <a:endParaRPr lang="en-US" sz="1000"/>
          </a:p>
          <a:p>
            <a:pPr algn="l"/>
            <a:endParaRPr lang="en-US" sz="1000"/>
          </a:p>
          <a:p>
            <a:pPr algn="l"/>
            <a:r>
              <a:rPr lang="en-US" sz="1000">
                <a:sym typeface="+mn-ea"/>
              </a:rPr>
              <a:t>for (name, model), ax in zip(models.items(), axes.flatten()):</a:t>
            </a:r>
            <a:endParaRPr lang="en-US" sz="1000"/>
          </a:p>
          <a:p>
            <a:pPr algn="l"/>
            <a:r>
              <a:rPr lang="en-US" sz="1000">
                <a:sym typeface="+mn-ea"/>
              </a:rPr>
              <a:t>    y_score = model.decision_function(X_train_counts_tf[train_cut:])</a:t>
            </a:r>
            <a:endParaRPr lang="en-US" sz="1000"/>
          </a:p>
          <a:p>
            <a:pPr algn="l"/>
            <a:r>
              <a:rPr lang="en-US" sz="1000">
                <a:sym typeface="+mn-ea"/>
              </a:rPr>
              <a:t>    fpr, tpr, threshold = roc_curve(train_data['label'][train_cut:], y_score)</a:t>
            </a:r>
            <a:endParaRPr lang="en-US" sz="1000"/>
          </a:p>
          <a:p>
            <a:pPr algn="l"/>
            <a:r>
              <a:rPr lang="en-US" sz="1000">
                <a:sym typeface="+mn-ea"/>
              </a:rPr>
              <a:t>    roc_auc = auc(fpr, tpr)</a:t>
            </a:r>
            <a:endParaRPr lang="en-US" sz="1000"/>
          </a:p>
          <a:p>
            <a:pPr algn="l"/>
            <a:endParaRPr lang="en-US" sz="1000"/>
          </a:p>
          <a:p>
            <a:pPr algn="l"/>
            <a:r>
              <a:rPr lang="en-US" sz="1000">
                <a:sym typeface="+mn-ea"/>
              </a:rPr>
              <a:t>    ax.plot(fpr, tpr, color='darkorange', lw=2, label='ROC curve (area = %0.2f)' % roc_auc)</a:t>
            </a:r>
            <a:endParaRPr lang="en-US" sz="1000"/>
          </a:p>
          <a:p>
            <a:pPr algn="l"/>
            <a:r>
              <a:rPr lang="en-US" sz="1000">
                <a:sym typeface="+mn-ea"/>
              </a:rPr>
              <a:t>    ax.plot([0, 1], [0, 1], color='navy', lw=2, linestyle='--')</a:t>
            </a:r>
            <a:endParaRPr lang="en-US" sz="1000"/>
          </a:p>
          <a:p>
            <a:pPr algn="l"/>
            <a:r>
              <a:rPr lang="en-US" sz="1000">
                <a:sym typeface="+mn-ea"/>
              </a:rPr>
              <a:t>    ax.set_xlim([0.0, 1.0])</a:t>
            </a:r>
            <a:endParaRPr lang="en-US" sz="1000"/>
          </a:p>
          <a:p>
            <a:pPr algn="l"/>
            <a:r>
              <a:rPr lang="en-US" sz="1000">
                <a:sym typeface="+mn-ea"/>
              </a:rPr>
              <a:t>    ax.set_ylim([0.0, 1.05])</a:t>
            </a:r>
            <a:endParaRPr lang="en-US" sz="1000"/>
          </a:p>
          <a:p>
            <a:pPr algn="l"/>
            <a:r>
              <a:rPr lang="en-US" sz="1000">
                <a:sym typeface="+mn-ea"/>
              </a:rPr>
              <a:t>    ax.set_xlabel('False Positive Rate')</a:t>
            </a:r>
            <a:endParaRPr lang="en-US" sz="1000"/>
          </a:p>
          <a:p>
            <a:pPr algn="l"/>
            <a:r>
              <a:rPr lang="en-US" sz="1000">
                <a:sym typeface="+mn-ea"/>
              </a:rPr>
              <a:t>    ax.set_ylabel('True Positive Rate')</a:t>
            </a:r>
            <a:endParaRPr lang="en-US" sz="1000"/>
          </a:p>
          <a:p>
            <a:pPr algn="l"/>
            <a:r>
              <a:rPr lang="en-US" sz="1000">
                <a:sym typeface="+mn-ea"/>
              </a:rPr>
              <a:t>    ax.set_title(f'ROC for {name}')</a:t>
            </a:r>
            <a:endParaRPr lang="en-US" sz="1000"/>
          </a:p>
          <a:p>
            <a:pPr algn="l"/>
            <a:r>
              <a:rPr lang="en-US" sz="1000">
                <a:sym typeface="+mn-ea"/>
              </a:rPr>
              <a:t>    ax.legend(loc="lower right")</a:t>
            </a:r>
            <a:endParaRPr lang="en-US" sz="1000"/>
          </a:p>
          <a:p>
            <a:pPr algn="l"/>
            <a:endParaRPr lang="en-US" sz="1000"/>
          </a:p>
          <a:p>
            <a:pPr algn="l"/>
            <a:r>
              <a:rPr lang="en-US" sz="1000">
                <a:sym typeface="+mn-ea"/>
              </a:rPr>
              <a:t>plt.tight_layout()</a:t>
            </a:r>
            <a:endParaRPr lang="en-US" sz="1000"/>
          </a:p>
          <a:p>
            <a:pPr algn="l"/>
            <a:r>
              <a:rPr lang="en-US" sz="1000">
                <a:sym typeface="+mn-ea"/>
              </a:rPr>
              <a:t>plt.savefig('TF_IDF_ROC.jpg')</a:t>
            </a:r>
            <a:endParaRPr lang="en-US" sz="1000"/>
          </a:p>
          <a:p>
            <a:pPr algn="l"/>
            <a:r>
              <a:rPr lang="en-US" sz="1000">
                <a:sym typeface="+mn-ea"/>
              </a:rPr>
              <a:t>plt.show()</a:t>
            </a:r>
            <a:endParaRPr lang="en-US" sz="1000"/>
          </a:p>
          <a:p>
            <a:pPr algn="l"/>
            <a:endParaRPr lang="en-US" sz="1000"/>
          </a:p>
          <a:p>
            <a:pPr algn="l"/>
            <a:r>
              <a:rPr lang="en-US" sz="1000">
                <a:sym typeface="+mn-ea"/>
              </a:rPr>
              <a:t># Confusion Matrix and Metrics</a:t>
            </a:r>
            <a:endParaRPr lang="en-US" sz="1000"/>
          </a:p>
          <a:p>
            <a:pPr algn="l"/>
            <a:r>
              <a:rPr lang="en-US" sz="1000">
                <a:sym typeface="+mn-ea"/>
              </a:rPr>
              <a:t>for name, model in models.items():</a:t>
            </a:r>
            <a:endParaRPr lang="en-US" sz="1000"/>
          </a:p>
          <a:p>
            <a:pPr algn="l"/>
            <a:r>
              <a:rPr lang="en-US" sz="1000">
                <a:sym typeface="+mn-ea"/>
              </a:rPr>
              <a:t>    predictions = model.predict(X_train_counts_tf[train_cut:])</a:t>
            </a:r>
            <a:endParaRPr lang="en-US" sz="1000"/>
          </a:p>
          <a:p>
            <a:pPr algn="l"/>
            <a:r>
              <a:rPr lang="en-US" sz="1000">
                <a:sym typeface="+mn-ea"/>
              </a:rPr>
              <a:t>    matrix = confusion_matrix(train_data['label'][train_cut:], predictions)</a:t>
            </a:r>
            <a:endParaRPr lang="en-US" sz="1000"/>
          </a:p>
          <a:p>
            <a:pPr algn="l"/>
            <a:r>
              <a:rPr lang="en-US" sz="1000">
                <a:sym typeface="+mn-ea"/>
              </a:rPr>
              <a:t>    precision = matrix[1, 1] / (matrix[0, 1] + matrix[1, 1])</a:t>
            </a:r>
            <a:endParaRPr lang="en-US" sz="1000"/>
          </a:p>
          <a:p>
            <a:pPr algn="l"/>
            <a:r>
              <a:rPr lang="en-US" sz="1000">
                <a:sym typeface="+mn-ea"/>
              </a:rPr>
              <a:t>    recall = matrix[1, 1] / (matrix[1, 1] + matrix[1, 0])</a:t>
            </a:r>
            <a:endParaRPr lang="en-US" sz="1000"/>
          </a:p>
          <a:p>
            <a:pPr algn="l"/>
            <a:endParaRPr lang="en-US" sz="1000"/>
          </a:p>
          <a:p>
            <a:pPr algn="l"/>
            <a:r>
              <a:rPr lang="en-US" sz="1000">
                <a:sym typeface="+mn-ea"/>
              </a:rPr>
              <a:t>    print(f'{name} Matrix:')</a:t>
            </a:r>
            <a:endParaRPr lang="en-US" sz="1000"/>
          </a:p>
          <a:p>
            <a:pPr algn="l"/>
            <a:r>
              <a:rPr lang="en-US" sz="1000">
                <a:sym typeface="+mn-ea"/>
              </a:rPr>
              <a:t>    print(matrix)</a:t>
            </a:r>
            <a:endParaRPr lang="en-US" sz="1000"/>
          </a:p>
          <a:p>
            <a:pPr algn="l"/>
            <a:r>
              <a:rPr lang="en-US" sz="1000">
                <a:sym typeface="+mn-ea"/>
              </a:rPr>
              <a:t>    print(f'Precision: {precision}')</a:t>
            </a:r>
            <a:endParaRPr lang="en-US" sz="1000"/>
          </a:p>
          <a:p>
            <a:pPr algn="l"/>
            <a:r>
              <a:rPr lang="en-US" sz="1000">
                <a:sym typeface="+mn-ea"/>
              </a:rPr>
              <a:t>    print(f'Recall: {recall}')</a:t>
            </a:r>
            <a:endParaRPr lang="en-US" sz="1000"/>
          </a:p>
          <a:p>
            <a:pPr algn="l"/>
            <a:r>
              <a:rPr lang="en-US" sz="1000">
                <a:sym typeface="+mn-ea"/>
              </a:rPr>
              <a:t>    print('---')</a:t>
            </a:r>
            <a:endParaRPr lang="en-US" sz="1000"/>
          </a:p>
          <a:p>
            <a:pPr algn="l"/>
            <a:endParaRPr lang="en-US" sz="1000"/>
          </a:p>
          <a:p>
            <a:endParaRPr lang="en-US" sz="100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RESNET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7970520" y="1298575"/>
            <a:ext cx="3794760" cy="3322955"/>
          </a:xfrm>
          <a:prstGeom prst="rect">
            <a:avLst/>
          </a:prstGeom>
          <a:noFill/>
        </p:spPr>
        <p:txBody>
          <a:bodyPr wrap="square" rtlCol="0">
            <a:spAutoFit/>
          </a:bodyPr>
          <a:p>
            <a:pPr algn="l"/>
            <a:r>
              <a:rPr lang="en-US" sz="1000">
                <a:sym typeface="+mn-ea"/>
              </a:rPr>
              <a:t>Regularization:</a:t>
            </a:r>
            <a:endParaRPr lang="en-US" sz="1000">
              <a:sym typeface="+mn-ea"/>
            </a:endParaRPr>
          </a:p>
          <a:p>
            <a:pPr algn="l"/>
            <a:r>
              <a:rPr lang="en-US" sz="1000">
                <a:sym typeface="+mn-ea"/>
              </a:rPr>
              <a:t>regularizers: Module containing regularization functions like L1 and L2 regularization.</a:t>
            </a:r>
            <a:endParaRPr lang="en-US" sz="1000"/>
          </a:p>
          <a:p>
            <a:pPr algn="l"/>
            <a:r>
              <a:rPr lang="en-US" sz="1000">
                <a:sym typeface="+mn-ea"/>
              </a:rPr>
              <a:t>Image Data Generation:</a:t>
            </a:r>
            <a:endParaRPr lang="en-US" sz="1000"/>
          </a:p>
          <a:p>
            <a:pPr algn="l"/>
            <a:endParaRPr lang="en-US" sz="1000"/>
          </a:p>
          <a:p>
            <a:pPr algn="l"/>
            <a:r>
              <a:rPr lang="en-US" sz="1000">
                <a:sym typeface="+mn-ea"/>
              </a:rPr>
              <a:t>ImageDataGenerator: Generates batches of augmented data for training neural networks.</a:t>
            </a:r>
            <a:endParaRPr lang="en-US" sz="1000"/>
          </a:p>
          <a:p>
            <a:pPr algn="l"/>
            <a:r>
              <a:rPr lang="en-US" sz="1000">
                <a:sym typeface="+mn-ea"/>
              </a:rPr>
              <a:t>Callbacks:</a:t>
            </a:r>
            <a:endParaRPr lang="en-US" sz="1000"/>
          </a:p>
          <a:p>
            <a:pPr algn="l"/>
            <a:endParaRPr lang="en-US" sz="1000"/>
          </a:p>
          <a:p>
            <a:pPr algn="l"/>
            <a:r>
              <a:rPr lang="en-US" sz="1000">
                <a:sym typeface="+mn-ea"/>
              </a:rPr>
              <a:t>EarlyStopping: Stops training when a monitored metric has stopped improving.</a:t>
            </a:r>
            <a:endParaRPr lang="en-US" sz="1000"/>
          </a:p>
          <a:p>
            <a:pPr algn="l"/>
            <a:r>
              <a:rPr lang="en-US" sz="1000">
                <a:sym typeface="+mn-ea"/>
              </a:rPr>
              <a:t>LearningRateScheduler: Dynamically adjusts the learning rate during training.</a:t>
            </a:r>
            <a:endParaRPr lang="en-US" sz="1000">
              <a:sym typeface="+mn-ea"/>
            </a:endParaRPr>
          </a:p>
          <a:p>
            <a:pPr algn="l"/>
            <a:endParaRPr lang="en-US" sz="1000">
              <a:sym typeface="+mn-ea"/>
            </a:endParaRPr>
          </a:p>
          <a:p>
            <a:pPr algn="l"/>
            <a:r>
              <a:rPr lang="en-US" sz="1000"/>
              <a:t>These libraries collectively provide the tools needed to define, train, and evaluate a deep learning model (ResNet-50), including data augmentation, regularization, optimization, and evaluation metrics. The model is trained on image data, and its performance is evaluated using an SVM classifier and confusion matrix metrics from scikit-learn.</a:t>
            </a:r>
            <a:endParaRPr lang="en-US" sz="1000"/>
          </a:p>
          <a:p>
            <a:pPr algn="l"/>
            <a:endParaRPr lang="en-US" sz="1000"/>
          </a:p>
        </p:txBody>
      </p:sp>
      <p:sp>
        <p:nvSpPr>
          <p:cNvPr id="4" name="Text Box 3"/>
          <p:cNvSpPr txBox="1"/>
          <p:nvPr/>
        </p:nvSpPr>
        <p:spPr>
          <a:xfrm>
            <a:off x="849630" y="1298575"/>
            <a:ext cx="7031990" cy="706755"/>
          </a:xfrm>
          <a:prstGeom prst="rect">
            <a:avLst/>
          </a:prstGeom>
          <a:noFill/>
        </p:spPr>
        <p:txBody>
          <a:bodyPr wrap="square" rtlCol="0">
            <a:spAutoFit/>
          </a:bodyPr>
          <a:p>
            <a:pPr algn="l"/>
            <a:r>
              <a:rPr lang="en-US" sz="1000">
                <a:sym typeface="+mn-ea"/>
              </a:rPr>
              <a:t>ResNet, short for Residual Network, is a type of deep neural network architecture designed to address the challenges of training very deep networks. It was introduced by researchers at Microsoft Research in the paper "Deep Residual Learning for Image Recognition" by Kaiming He, Xiangyu Zhang, Shaoqing Ren, and Jian Sun, presented at the IEEE Conference on Computer Vision and Pattern Recognition (CVPR) in 2016.</a:t>
            </a:r>
            <a:endParaRPr lang="en-US" sz="1000"/>
          </a:p>
        </p:txBody>
      </p:sp>
      <p:sp>
        <p:nvSpPr>
          <p:cNvPr id="5" name="Text Box 4"/>
          <p:cNvSpPr txBox="1"/>
          <p:nvPr/>
        </p:nvSpPr>
        <p:spPr>
          <a:xfrm>
            <a:off x="858520" y="2075180"/>
            <a:ext cx="6616065" cy="3938270"/>
          </a:xfrm>
          <a:prstGeom prst="rect">
            <a:avLst/>
          </a:prstGeom>
          <a:noFill/>
        </p:spPr>
        <p:txBody>
          <a:bodyPr wrap="square" rtlCol="0">
            <a:spAutoFit/>
          </a:bodyPr>
          <a:p>
            <a:pPr algn="l"/>
            <a:r>
              <a:rPr lang="en-US" sz="1000">
                <a:sym typeface="+mn-ea"/>
              </a:rPr>
              <a:t>Why ResNet for Hateful Meme Classification:</a:t>
            </a:r>
            <a:endParaRPr lang="en-US" sz="1000"/>
          </a:p>
          <a:p>
            <a:pPr algn="l"/>
            <a:r>
              <a:rPr lang="en-US" sz="1000">
                <a:sym typeface="+mn-ea"/>
              </a:rPr>
              <a:t>Capacity to Handle Complex Data:</a:t>
            </a:r>
            <a:endParaRPr lang="en-US" sz="1000"/>
          </a:p>
          <a:p>
            <a:pPr algn="l"/>
            <a:endParaRPr lang="en-US" sz="1000"/>
          </a:p>
          <a:p>
            <a:pPr algn="l"/>
            <a:r>
              <a:rPr lang="en-US" sz="1000">
                <a:sym typeface="+mn-ea"/>
              </a:rPr>
              <a:t>ResNet's ability to handle very deep networks makes it suitable for complex tasks such as image classification, where extracting hierarchical features is crucial.</a:t>
            </a:r>
            <a:endParaRPr lang="en-US" sz="1000"/>
          </a:p>
          <a:p>
            <a:pPr algn="l"/>
            <a:r>
              <a:rPr lang="en-US" sz="1000">
                <a:sym typeface="+mn-ea"/>
              </a:rPr>
              <a:t>Feature Learning:</a:t>
            </a:r>
            <a:endParaRPr lang="en-US" sz="1000"/>
          </a:p>
          <a:p>
            <a:pPr algn="l"/>
            <a:endParaRPr lang="en-US" sz="1000"/>
          </a:p>
          <a:p>
            <a:pPr algn="l"/>
            <a:r>
              <a:rPr lang="en-US" sz="1000">
                <a:sym typeface="+mn-ea"/>
              </a:rPr>
              <a:t>Residual connections allow the model to learn both low-level and high-level features effectively.</a:t>
            </a:r>
            <a:endParaRPr lang="en-US" sz="1000"/>
          </a:p>
          <a:p>
            <a:pPr algn="l"/>
            <a:r>
              <a:rPr lang="en-US" sz="1000">
                <a:sym typeface="+mn-ea"/>
              </a:rPr>
              <a:t>For meme classification, understanding both fine-grained details and contextual information is essential.</a:t>
            </a:r>
            <a:endParaRPr lang="en-US" sz="1000"/>
          </a:p>
          <a:p>
            <a:pPr algn="l"/>
            <a:r>
              <a:rPr lang="en-US" sz="1000">
                <a:sym typeface="+mn-ea"/>
              </a:rPr>
              <a:t>Avoiding Vanishing Gradient:</a:t>
            </a:r>
            <a:endParaRPr lang="en-US" sz="1000"/>
          </a:p>
          <a:p>
            <a:pPr algn="l"/>
            <a:endParaRPr lang="en-US" sz="1000"/>
          </a:p>
          <a:p>
            <a:pPr algn="l"/>
            <a:r>
              <a:rPr lang="en-US" sz="1000">
                <a:sym typeface="+mn-ea"/>
              </a:rPr>
              <a:t>The use of skip connections helps mitigate the vanishing gradient problem, making it feasible to train deep networks.</a:t>
            </a:r>
            <a:endParaRPr lang="en-US" sz="1000"/>
          </a:p>
          <a:p>
            <a:pPr algn="l"/>
            <a:r>
              <a:rPr lang="en-US" sz="1000">
                <a:sym typeface="+mn-ea"/>
              </a:rPr>
              <a:t>This is especially important when dealing with large and diverse datasets like those encountered in meme classification.</a:t>
            </a:r>
            <a:endParaRPr lang="en-US" sz="1000"/>
          </a:p>
          <a:p>
            <a:pPr algn="l"/>
            <a:r>
              <a:rPr lang="en-US" sz="1000">
                <a:sym typeface="+mn-ea"/>
              </a:rPr>
              <a:t>Transfer Learning:</a:t>
            </a:r>
            <a:endParaRPr lang="en-US" sz="1000"/>
          </a:p>
          <a:p>
            <a:pPr algn="l"/>
            <a:endParaRPr lang="en-US" sz="1000"/>
          </a:p>
          <a:p>
            <a:pPr algn="l"/>
            <a:r>
              <a:rPr lang="en-US" sz="1000">
                <a:sym typeface="+mn-ea"/>
              </a:rPr>
              <a:t>Pre-trained versions of ResNet on large image datasets (e.g., ImageNet) can be used for transfer learning.</a:t>
            </a:r>
            <a:endParaRPr lang="en-US" sz="1000"/>
          </a:p>
          <a:p>
            <a:pPr algn="l"/>
            <a:r>
              <a:rPr lang="en-US" sz="1000">
                <a:sym typeface="+mn-ea"/>
              </a:rPr>
              <a:t>This allows leveraging knowledge gained from pre-training on generic image data to improve performance on specific tasks like hateful meme classification.</a:t>
            </a:r>
            <a:endParaRPr lang="en-US" sz="1000">
              <a:sym typeface="+mn-ea"/>
            </a:endParaRPr>
          </a:p>
          <a:p>
            <a:pPr algn="l"/>
            <a:endParaRPr lang="en-US" sz="1000"/>
          </a:p>
          <a:p>
            <a:pPr algn="l"/>
            <a:r>
              <a:rPr lang="en-US" sz="1000"/>
              <a:t>In the provided code snippet, a ResNet-50 model is used for feature extraction. The features extracted from the ResNet model are then fed into an SVM classifier for the task of hateful meme detection. The combination of deep feature learning from ResNet and the discriminative power of SVM can be effective in capturing complex patterns in image data, including those relevant for detecting hateful content in memes.</a:t>
            </a:r>
            <a:endParaRPr lang="en-US" sz="100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RESNET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995680" y="1085215"/>
            <a:ext cx="3664585" cy="4554220"/>
          </a:xfrm>
          <a:prstGeom prst="rect">
            <a:avLst/>
          </a:prstGeom>
          <a:noFill/>
        </p:spPr>
        <p:txBody>
          <a:bodyPr wrap="square" rtlCol="0">
            <a:spAutoFit/>
          </a:bodyPr>
          <a:p>
            <a:pPr algn="l"/>
            <a:r>
              <a:rPr lang="en-US" sz="1000">
                <a:sym typeface="+mn-ea"/>
              </a:rPr>
              <a:t># Define identity unit for the network</a:t>
            </a:r>
            <a:endParaRPr lang="en-US" sz="1000"/>
          </a:p>
          <a:p>
            <a:pPr algn="l"/>
            <a:r>
              <a:rPr lang="en-US" sz="1000">
                <a:sym typeface="+mn-ea"/>
              </a:rPr>
              <a:t>def res_identity(x, filters):</a:t>
            </a:r>
            <a:endParaRPr lang="en-US" sz="1000"/>
          </a:p>
          <a:p>
            <a:pPr algn="l"/>
            <a:r>
              <a:rPr lang="en-US" sz="1000">
                <a:sym typeface="+mn-ea"/>
              </a:rPr>
              <a:t>    x_skip = x  # This will be used for addition with the residual block</a:t>
            </a:r>
            <a:endParaRPr lang="en-US" sz="1000"/>
          </a:p>
          <a:p>
            <a:pPr algn="l"/>
            <a:r>
              <a:rPr lang="en-US" sz="1000">
                <a:sym typeface="+mn-ea"/>
              </a:rPr>
              <a:t>    f1, f2 = filters</a:t>
            </a:r>
            <a:endParaRPr lang="en-US" sz="1000"/>
          </a:p>
          <a:p>
            <a:pPr algn="l"/>
            <a:endParaRPr lang="en-US" sz="1000"/>
          </a:p>
          <a:p>
            <a:pPr algn="l"/>
            <a:r>
              <a:rPr lang="en-US" sz="1000">
                <a:sym typeface="+mn-ea"/>
              </a:rPr>
              <a:t>    # First block</a:t>
            </a:r>
            <a:endParaRPr lang="en-US" sz="1000"/>
          </a:p>
          <a:p>
            <a:pPr algn="l"/>
            <a:r>
              <a:rPr lang="en-US" sz="1000">
                <a:sym typeface="+mn-ea"/>
              </a:rPr>
              <a:t>    x = Conv2D(f1, kernel_size=(1, 1), strides=(1, 1), padding='valid', kernel_regularizer=regularizers.l2(0.001))(x)</a:t>
            </a:r>
            <a:endParaRPr lang="en-US" sz="1000"/>
          </a:p>
          <a:p>
            <a:pPr algn="l"/>
            <a:r>
              <a:rPr lang="en-US" sz="1000">
                <a:sym typeface="+mn-ea"/>
              </a:rPr>
              <a:t>    x = BatchNormalization()(x)</a:t>
            </a:r>
            <a:endParaRPr lang="en-US" sz="1000"/>
          </a:p>
          <a:p>
            <a:pPr algn="l"/>
            <a:r>
              <a:rPr lang="en-US" sz="1000">
                <a:sym typeface="+mn-ea"/>
              </a:rPr>
              <a:t>    x = Activation(activations.relu)(x)</a:t>
            </a:r>
            <a:endParaRPr lang="en-US" sz="1000"/>
          </a:p>
          <a:p>
            <a:pPr algn="l"/>
            <a:endParaRPr lang="en-US" sz="1000"/>
          </a:p>
          <a:p>
            <a:pPr algn="l"/>
            <a:r>
              <a:rPr lang="en-US" sz="1000">
                <a:sym typeface="+mn-ea"/>
              </a:rPr>
              <a:t>    # Second block (bottleneck, but size kept same with padding)</a:t>
            </a:r>
            <a:endParaRPr lang="en-US" sz="1000"/>
          </a:p>
          <a:p>
            <a:pPr algn="l"/>
            <a:r>
              <a:rPr lang="en-US" sz="1000">
                <a:sym typeface="+mn-ea"/>
              </a:rPr>
              <a:t>    x = Conv2D(f1, kernel_size=(3, 3), strides=(1, 1), padding='same', kernel_regularizer=regularizers.l2(0.001))(x)</a:t>
            </a:r>
            <a:endParaRPr lang="en-US" sz="1000"/>
          </a:p>
          <a:p>
            <a:pPr algn="l"/>
            <a:r>
              <a:rPr lang="en-US" sz="1000">
                <a:sym typeface="+mn-ea"/>
              </a:rPr>
              <a:t>    x = BatchNormalization()(x)</a:t>
            </a:r>
            <a:endParaRPr lang="en-US" sz="1000"/>
          </a:p>
          <a:p>
            <a:pPr algn="l"/>
            <a:r>
              <a:rPr lang="en-US" sz="1000">
                <a:sym typeface="+mn-ea"/>
              </a:rPr>
              <a:t>    x = Activation(activations.relu)(x)</a:t>
            </a:r>
            <a:endParaRPr lang="en-US" sz="1000"/>
          </a:p>
          <a:p>
            <a:pPr algn="l"/>
            <a:endParaRPr lang="en-US" sz="1000"/>
          </a:p>
          <a:p>
            <a:pPr algn="l"/>
            <a:r>
              <a:rPr lang="en-US" sz="1000">
                <a:sym typeface="+mn-ea"/>
              </a:rPr>
              <a:t>    # Third block activation used after adding the input</a:t>
            </a:r>
            <a:endParaRPr lang="en-US" sz="1000"/>
          </a:p>
          <a:p>
            <a:pPr algn="l"/>
            <a:r>
              <a:rPr lang="en-US" sz="1000">
                <a:sym typeface="+mn-ea"/>
              </a:rPr>
              <a:t>    x = Conv2D(f2, kernel_size=(1, 1), strides=(1, 1), padding='valid', kernel_regularizer=regularizers.l2(0.001))(x)</a:t>
            </a:r>
            <a:endParaRPr lang="en-US" sz="1000"/>
          </a:p>
          <a:p>
            <a:pPr algn="l"/>
            <a:r>
              <a:rPr lang="en-US" sz="1000">
                <a:sym typeface="+mn-ea"/>
              </a:rPr>
              <a:t>    x = BatchNormalization()(x)</a:t>
            </a:r>
            <a:endParaRPr lang="en-US" sz="1000"/>
          </a:p>
          <a:p>
            <a:pPr algn="l"/>
            <a:endParaRPr lang="en-US" sz="1000"/>
          </a:p>
          <a:p>
            <a:pPr algn="l"/>
            <a:r>
              <a:rPr lang="en-US" sz="1000">
                <a:sym typeface="+mn-ea"/>
              </a:rPr>
              <a:t>    # Add the input</a:t>
            </a:r>
            <a:endParaRPr lang="en-US" sz="1000"/>
          </a:p>
          <a:p>
            <a:pPr algn="l"/>
            <a:r>
              <a:rPr lang="en-US" sz="1000">
                <a:sym typeface="+mn-ea"/>
              </a:rPr>
              <a:t>    x = Add()([x, x_skip])</a:t>
            </a:r>
            <a:endParaRPr lang="en-US" sz="1000"/>
          </a:p>
          <a:p>
            <a:pPr algn="l"/>
            <a:r>
              <a:rPr lang="en-US" sz="1000">
                <a:sym typeface="+mn-ea"/>
              </a:rPr>
              <a:t>    x = Activation(activations.relu)(x)</a:t>
            </a:r>
            <a:endParaRPr lang="en-US" sz="1000"/>
          </a:p>
          <a:p>
            <a:pPr algn="l"/>
            <a:endParaRPr lang="en-US" sz="1000"/>
          </a:p>
          <a:p>
            <a:pPr algn="l"/>
            <a:r>
              <a:rPr lang="en-US" sz="1000">
                <a:sym typeface="+mn-ea"/>
              </a:rPr>
              <a:t>    return x</a:t>
            </a:r>
            <a:endParaRPr lang="en-US" sz="1000"/>
          </a:p>
        </p:txBody>
      </p:sp>
      <p:sp>
        <p:nvSpPr>
          <p:cNvPr id="2" name="Text Box 1"/>
          <p:cNvSpPr txBox="1"/>
          <p:nvPr/>
        </p:nvSpPr>
        <p:spPr>
          <a:xfrm>
            <a:off x="5071745" y="978535"/>
            <a:ext cx="3188970" cy="5785485"/>
          </a:xfrm>
          <a:prstGeom prst="rect">
            <a:avLst/>
          </a:prstGeom>
          <a:noFill/>
        </p:spPr>
        <p:txBody>
          <a:bodyPr wrap="square" rtlCol="0">
            <a:spAutoFit/>
          </a:bodyPr>
          <a:p>
            <a:pPr algn="l"/>
            <a:r>
              <a:rPr lang="en-US" sz="1000">
                <a:sym typeface="+mn-ea"/>
              </a:rPr>
              <a:t># Define convolutional layers</a:t>
            </a:r>
            <a:endParaRPr lang="en-US" sz="1000"/>
          </a:p>
          <a:p>
            <a:pPr algn="l"/>
            <a:r>
              <a:rPr lang="en-US" sz="1000">
                <a:sym typeface="+mn-ea"/>
              </a:rPr>
              <a:t>def res_conv(x, s, filters):</a:t>
            </a:r>
            <a:endParaRPr lang="en-US" sz="1000"/>
          </a:p>
          <a:p>
            <a:pPr algn="l"/>
            <a:r>
              <a:rPr lang="en-US" sz="1000">
                <a:sym typeface="+mn-ea"/>
              </a:rPr>
              <a:t>    x_skip = x</a:t>
            </a:r>
            <a:endParaRPr lang="en-US" sz="1000"/>
          </a:p>
          <a:p>
            <a:pPr algn="l"/>
            <a:r>
              <a:rPr lang="en-US" sz="1000">
                <a:sym typeface="+mn-ea"/>
              </a:rPr>
              <a:t>    f1, f2 = filters</a:t>
            </a:r>
            <a:endParaRPr lang="en-US" sz="1000"/>
          </a:p>
          <a:p>
            <a:pPr algn="l"/>
            <a:endParaRPr lang="en-US" sz="1000"/>
          </a:p>
          <a:p>
            <a:pPr algn="l"/>
            <a:r>
              <a:rPr lang="en-US" sz="1000">
                <a:sym typeface="+mn-ea"/>
              </a:rPr>
              <a:t>    # First block</a:t>
            </a:r>
            <a:endParaRPr lang="en-US" sz="1000"/>
          </a:p>
          <a:p>
            <a:pPr algn="l"/>
            <a:r>
              <a:rPr lang="en-US" sz="1000">
                <a:sym typeface="+mn-ea"/>
              </a:rPr>
              <a:t>    x = Conv2D(f1, kernel_size=(1, 1), strides=(s, s), padding='valid', kernel_regularizer=regularizers.l2(0.001))(x)</a:t>
            </a:r>
            <a:endParaRPr lang="en-US" sz="1000"/>
          </a:p>
          <a:p>
            <a:pPr algn="l"/>
            <a:r>
              <a:rPr lang="en-US" sz="1000">
                <a:sym typeface="+mn-ea"/>
              </a:rPr>
              <a:t>    # When s = 2, it is like downsizing the feature map</a:t>
            </a:r>
            <a:endParaRPr lang="en-US" sz="1000"/>
          </a:p>
          <a:p>
            <a:pPr algn="l"/>
            <a:r>
              <a:rPr lang="en-US" sz="1000">
                <a:sym typeface="+mn-ea"/>
              </a:rPr>
              <a:t>    x = BatchNormalization()(x)</a:t>
            </a:r>
            <a:endParaRPr lang="en-US" sz="1000"/>
          </a:p>
          <a:p>
            <a:pPr algn="l"/>
            <a:r>
              <a:rPr lang="en-US" sz="1000">
                <a:sym typeface="+mn-ea"/>
              </a:rPr>
              <a:t>    x = Activation(activations.relu)(x)</a:t>
            </a:r>
            <a:endParaRPr lang="en-US" sz="1000"/>
          </a:p>
          <a:p>
            <a:pPr algn="l"/>
            <a:endParaRPr lang="en-US" sz="1000"/>
          </a:p>
          <a:p>
            <a:pPr algn="l"/>
            <a:r>
              <a:rPr lang="en-US" sz="1000">
                <a:sym typeface="+mn-ea"/>
              </a:rPr>
              <a:t>    # Second block</a:t>
            </a:r>
            <a:endParaRPr lang="en-US" sz="1000"/>
          </a:p>
          <a:p>
            <a:pPr algn="l"/>
            <a:r>
              <a:rPr lang="en-US" sz="1000">
                <a:sym typeface="+mn-ea"/>
              </a:rPr>
              <a:t>    x = Conv2D(f1, kernel_size=(3, 3), strides=(1, 1), padding='same', kernel_regularizer=regularizers.l2(0.001))(x)</a:t>
            </a:r>
            <a:endParaRPr lang="en-US" sz="1000"/>
          </a:p>
          <a:p>
            <a:pPr algn="l"/>
            <a:r>
              <a:rPr lang="en-US" sz="1000">
                <a:sym typeface="+mn-ea"/>
              </a:rPr>
              <a:t>    x = BatchNormalization()(x)</a:t>
            </a:r>
            <a:endParaRPr lang="en-US" sz="1000"/>
          </a:p>
          <a:p>
            <a:pPr algn="l"/>
            <a:r>
              <a:rPr lang="en-US" sz="1000">
                <a:sym typeface="+mn-ea"/>
              </a:rPr>
              <a:t>    x = Activation(activations.relu)(x)</a:t>
            </a:r>
            <a:endParaRPr lang="en-US" sz="1000"/>
          </a:p>
          <a:p>
            <a:pPr algn="l"/>
            <a:endParaRPr lang="en-US" sz="1000"/>
          </a:p>
          <a:p>
            <a:pPr algn="l"/>
            <a:r>
              <a:rPr lang="en-US" sz="1000">
                <a:sym typeface="+mn-ea"/>
              </a:rPr>
              <a:t>    # Third block</a:t>
            </a:r>
            <a:endParaRPr lang="en-US" sz="1000"/>
          </a:p>
          <a:p>
            <a:pPr algn="l"/>
            <a:r>
              <a:rPr lang="en-US" sz="1000">
                <a:sym typeface="+mn-ea"/>
              </a:rPr>
              <a:t>    x = Conv2D(f2, kernel_size=(1, 1), strides=(1, 1), padding='valid', kernel_regularizer=regularizers.l2(0.001))(x)</a:t>
            </a:r>
            <a:endParaRPr lang="en-US" sz="1000"/>
          </a:p>
          <a:p>
            <a:pPr algn="l"/>
            <a:r>
              <a:rPr lang="en-US" sz="1000">
                <a:sym typeface="+mn-ea"/>
              </a:rPr>
              <a:t>    x = BatchNormalization()(x)</a:t>
            </a:r>
            <a:endParaRPr lang="en-US" sz="1000"/>
          </a:p>
          <a:p>
            <a:pPr algn="l"/>
            <a:endParaRPr lang="en-US" sz="1000"/>
          </a:p>
          <a:p>
            <a:pPr algn="l"/>
            <a:r>
              <a:rPr lang="en-US" sz="1000">
                <a:sym typeface="+mn-ea"/>
              </a:rPr>
              <a:t>    # Shortcut</a:t>
            </a:r>
            <a:endParaRPr lang="en-US" sz="1000"/>
          </a:p>
          <a:p>
            <a:pPr algn="l"/>
            <a:r>
              <a:rPr lang="en-US" sz="1000">
                <a:sym typeface="+mn-ea"/>
              </a:rPr>
              <a:t>    x_skip = Conv2D(f2, kernel_size=(1, 1), strides=(s, s), padding='valid', kernel_regularizer=regularizers.l2(0.001))(x_skip)</a:t>
            </a:r>
            <a:endParaRPr lang="en-US" sz="1000"/>
          </a:p>
          <a:p>
            <a:pPr algn="l"/>
            <a:r>
              <a:rPr lang="en-US" sz="1000">
                <a:sym typeface="+mn-ea"/>
              </a:rPr>
              <a:t>    x_skip = BatchNormalization()(x_skip)</a:t>
            </a:r>
            <a:endParaRPr lang="en-US" sz="1000"/>
          </a:p>
          <a:p>
            <a:pPr algn="l"/>
            <a:endParaRPr lang="en-US" sz="1000"/>
          </a:p>
          <a:p>
            <a:pPr algn="l"/>
            <a:r>
              <a:rPr lang="en-US" sz="1000">
                <a:sym typeface="+mn-ea"/>
              </a:rPr>
              <a:t>    # Add</a:t>
            </a:r>
            <a:endParaRPr lang="en-US" sz="1000"/>
          </a:p>
          <a:p>
            <a:pPr algn="l"/>
            <a:r>
              <a:rPr lang="en-US" sz="1000">
                <a:sym typeface="+mn-ea"/>
              </a:rPr>
              <a:t>    x = Add()([x, x_skip])</a:t>
            </a:r>
            <a:endParaRPr lang="en-US" sz="1000"/>
          </a:p>
          <a:p>
            <a:pPr algn="l"/>
            <a:r>
              <a:rPr lang="en-US" sz="1000">
                <a:sym typeface="+mn-ea"/>
              </a:rPr>
              <a:t>    x = Activation(activations.relu)(x)</a:t>
            </a:r>
            <a:endParaRPr lang="en-US" sz="1000"/>
          </a:p>
          <a:p>
            <a:pPr algn="l"/>
            <a:endParaRPr lang="en-US" sz="1000"/>
          </a:p>
          <a:p>
            <a:pPr algn="l"/>
            <a:r>
              <a:rPr lang="en-US" sz="1000">
                <a:sym typeface="+mn-ea"/>
              </a:rPr>
              <a:t>    return x</a:t>
            </a:r>
            <a:endParaRPr lang="en-US" sz="1000"/>
          </a:p>
        </p:txBody>
      </p:sp>
      <p:sp>
        <p:nvSpPr>
          <p:cNvPr id="3" name="Text Box 2"/>
          <p:cNvSpPr txBox="1"/>
          <p:nvPr/>
        </p:nvSpPr>
        <p:spPr>
          <a:xfrm>
            <a:off x="8627110" y="516890"/>
            <a:ext cx="3325495" cy="6247130"/>
          </a:xfrm>
          <a:prstGeom prst="rect">
            <a:avLst/>
          </a:prstGeom>
          <a:noFill/>
        </p:spPr>
        <p:txBody>
          <a:bodyPr wrap="square" rtlCol="0">
            <a:spAutoFit/>
          </a:bodyPr>
          <a:p>
            <a:pPr algn="l"/>
            <a:r>
              <a:rPr lang="en-US" sz="1000">
                <a:sym typeface="+mn-ea"/>
              </a:rPr>
              <a:t># Combine the above functions to build a 50-layer ResNet</a:t>
            </a:r>
            <a:endParaRPr lang="en-US" sz="1000"/>
          </a:p>
          <a:p>
            <a:pPr algn="l"/>
            <a:r>
              <a:rPr lang="en-US" sz="1000">
                <a:sym typeface="+mn-ea"/>
              </a:rPr>
              <a:t>def resnet50():</a:t>
            </a:r>
            <a:endParaRPr lang="en-US" sz="1000"/>
          </a:p>
          <a:p>
            <a:pPr algn="l"/>
            <a:r>
              <a:rPr lang="en-US" sz="1000">
                <a:sym typeface="+mn-ea"/>
              </a:rPr>
              <a:t>    input_im = Input(shape=(224, 224, 3))  # Image size</a:t>
            </a:r>
            <a:endParaRPr lang="en-US" sz="1000"/>
          </a:p>
          <a:p>
            <a:pPr algn="l"/>
            <a:r>
              <a:rPr lang="en-US" sz="1000">
                <a:sym typeface="+mn-ea"/>
              </a:rPr>
              <a:t>    x = ZeroPadding2D(padding=(3, 3))(input_im)</a:t>
            </a:r>
            <a:endParaRPr lang="en-US" sz="1000"/>
          </a:p>
          <a:p>
            <a:pPr algn="l"/>
            <a:endParaRPr lang="en-US" sz="1000"/>
          </a:p>
          <a:p>
            <a:pPr algn="l"/>
            <a:r>
              <a:rPr lang="en-US" sz="1000">
                <a:sym typeface="+mn-ea"/>
              </a:rPr>
              <a:t>    # 1st stage</a:t>
            </a:r>
            <a:endParaRPr lang="en-US" sz="1000"/>
          </a:p>
          <a:p>
            <a:pPr algn="l"/>
            <a:r>
              <a:rPr lang="en-US" sz="1000">
                <a:sym typeface="+mn-ea"/>
              </a:rPr>
              <a:t>    # Here we perform maxpooling</a:t>
            </a:r>
            <a:endParaRPr lang="en-US" sz="1000"/>
          </a:p>
          <a:p>
            <a:pPr algn="l"/>
            <a:endParaRPr lang="en-US" sz="1000"/>
          </a:p>
          <a:p>
            <a:pPr algn="l"/>
            <a:r>
              <a:rPr lang="en-US" sz="1000">
                <a:sym typeface="+mn-ea"/>
              </a:rPr>
              <a:t>    x = Conv2D(64, kernel_size=(7, 7), strides=(2, 2))(x)</a:t>
            </a:r>
            <a:endParaRPr lang="en-US" sz="1000"/>
          </a:p>
          <a:p>
            <a:pPr algn="l"/>
            <a:r>
              <a:rPr lang="en-US" sz="1000">
                <a:sym typeface="+mn-ea"/>
              </a:rPr>
              <a:t>    x = BatchNormalization()(x)</a:t>
            </a:r>
            <a:endParaRPr lang="en-US" sz="1000"/>
          </a:p>
          <a:p>
            <a:pPr algn="l"/>
            <a:r>
              <a:rPr lang="en-US" sz="1000">
                <a:sym typeface="+mn-ea"/>
              </a:rPr>
              <a:t>    x = Activation(activations.relu)(x)</a:t>
            </a:r>
            <a:endParaRPr lang="en-US" sz="1000"/>
          </a:p>
          <a:p>
            <a:pPr algn="l"/>
            <a:r>
              <a:rPr lang="en-US" sz="1000">
                <a:sym typeface="+mn-ea"/>
              </a:rPr>
              <a:t>    x = MaxPooling2D((3, 3), strides=(2, 2))(x)</a:t>
            </a:r>
            <a:endParaRPr lang="en-US" sz="1000"/>
          </a:p>
          <a:p>
            <a:pPr algn="l"/>
            <a:endParaRPr lang="en-US" sz="1000"/>
          </a:p>
          <a:p>
            <a:pPr algn="l"/>
            <a:r>
              <a:rPr lang="en-US" sz="1000">
                <a:sym typeface="+mn-ea"/>
              </a:rPr>
              <a:t>    # 2nd stage</a:t>
            </a:r>
            <a:endParaRPr lang="en-US" sz="1000"/>
          </a:p>
          <a:p>
            <a:pPr algn="l"/>
            <a:r>
              <a:rPr lang="en-US" sz="1000">
                <a:sym typeface="+mn-ea"/>
              </a:rPr>
              <a:t>    # From here on, only conv block and identity block, no pooling</a:t>
            </a:r>
            <a:endParaRPr lang="en-US" sz="1000"/>
          </a:p>
          <a:p>
            <a:pPr algn="l"/>
            <a:endParaRPr lang="en-US" sz="1000"/>
          </a:p>
          <a:p>
            <a:pPr algn="l"/>
            <a:r>
              <a:rPr lang="en-US" sz="1000">
                <a:sym typeface="+mn-ea"/>
              </a:rPr>
              <a:t>    x = res_conv(x, s=1, filters=(64, 256))</a:t>
            </a:r>
            <a:endParaRPr lang="en-US" sz="1000"/>
          </a:p>
          <a:p>
            <a:pPr algn="l"/>
            <a:r>
              <a:rPr lang="en-US" sz="1000">
                <a:sym typeface="+mn-ea"/>
              </a:rPr>
              <a:t>    x = res_identity(x, filters=(64, 256))</a:t>
            </a:r>
            <a:endParaRPr lang="en-US" sz="1000"/>
          </a:p>
          <a:p>
            <a:pPr algn="l"/>
            <a:r>
              <a:rPr lang="en-US" sz="1000">
                <a:sym typeface="+mn-ea"/>
              </a:rPr>
              <a:t>    x = res_identity(x, filters=(64, 256))</a:t>
            </a:r>
            <a:endParaRPr lang="en-US" sz="1000"/>
          </a:p>
          <a:p>
            <a:pPr algn="l"/>
            <a:endParaRPr lang="en-US" sz="1000"/>
          </a:p>
          <a:p>
            <a:pPr algn="l"/>
            <a:r>
              <a:rPr lang="en-US" sz="1000">
                <a:sym typeface="+mn-ea"/>
              </a:rPr>
              <a:t>    # 3rd stage</a:t>
            </a:r>
            <a:endParaRPr lang="en-US" sz="1000"/>
          </a:p>
          <a:p>
            <a:pPr algn="l"/>
            <a:r>
              <a:rPr lang="en-US" sz="1000">
                <a:sym typeface="+mn-ea"/>
              </a:rPr>
              <a:t>    x = res_conv(x, s=2, filters=(128, 512))</a:t>
            </a:r>
            <a:endParaRPr lang="en-US" sz="1000"/>
          </a:p>
          <a:p>
            <a:pPr algn="l"/>
            <a:r>
              <a:rPr lang="en-US" sz="1000">
                <a:sym typeface="+mn-ea"/>
              </a:rPr>
              <a:t>    x = res_identity(x, filters=(128, 512))</a:t>
            </a:r>
            <a:endParaRPr lang="en-US" sz="1000"/>
          </a:p>
          <a:p>
            <a:pPr algn="l"/>
            <a:r>
              <a:rPr lang="en-US" sz="1000">
                <a:sym typeface="+mn-ea"/>
              </a:rPr>
              <a:t>    x = res_identity(x, filters=(128, 512))</a:t>
            </a:r>
            <a:endParaRPr lang="en-US" sz="1000"/>
          </a:p>
          <a:p>
            <a:pPr algn="l"/>
            <a:r>
              <a:rPr lang="en-US" sz="1000">
                <a:sym typeface="+mn-ea"/>
              </a:rPr>
              <a:t>    x = res_identity(x, filters=(128, 512))</a:t>
            </a:r>
            <a:endParaRPr lang="en-US" sz="1000"/>
          </a:p>
          <a:p>
            <a:pPr algn="l"/>
            <a:endParaRPr lang="en-US" sz="1000"/>
          </a:p>
          <a:p>
            <a:pPr algn="l"/>
            <a:r>
              <a:rPr lang="en-US" sz="1000">
                <a:sym typeface="+mn-ea"/>
              </a:rPr>
              <a:t>    # 4th stage</a:t>
            </a:r>
            <a:endParaRPr lang="en-US" sz="1000"/>
          </a:p>
          <a:p>
            <a:pPr algn="l"/>
            <a:r>
              <a:rPr lang="en-US" sz="1000">
                <a:sym typeface="+mn-ea"/>
              </a:rPr>
              <a:t>    x = res_conv(x, s=2, filters=(256, 1024))</a:t>
            </a:r>
            <a:endParaRPr lang="en-US" sz="1000"/>
          </a:p>
          <a:p>
            <a:pPr algn="l"/>
            <a:r>
              <a:rPr lang="en-US" sz="1000">
                <a:sym typeface="+mn-ea"/>
              </a:rPr>
              <a:t>    x = res_identity(x, filters=(256, 1024))</a:t>
            </a:r>
            <a:endParaRPr lang="en-US" sz="1000"/>
          </a:p>
          <a:p>
            <a:pPr algn="l"/>
            <a:r>
              <a:rPr lang="en-US" sz="1000">
                <a:sym typeface="+mn-ea"/>
              </a:rPr>
              <a:t>    x = res_identity(x, filters=(256, 1024))</a:t>
            </a:r>
            <a:endParaRPr lang="en-US" sz="1000"/>
          </a:p>
          <a:p>
            <a:pPr algn="l"/>
            <a:r>
              <a:rPr lang="en-US" sz="1000">
                <a:sym typeface="+mn-ea"/>
              </a:rPr>
              <a:t>    x = res_identity(x, filters=(256, 1024))</a:t>
            </a:r>
            <a:endParaRPr lang="en-US" sz="1000"/>
          </a:p>
          <a:p>
            <a:pPr algn="l"/>
            <a:r>
              <a:rPr lang="en-US" sz="1000">
                <a:sym typeface="+mn-ea"/>
              </a:rPr>
              <a:t>    x = res_identity(x, filters=(256, 1024))</a:t>
            </a:r>
            <a:endParaRPr lang="en-US" sz="1000"/>
          </a:p>
          <a:p>
            <a:pPr algn="l"/>
            <a:r>
              <a:rPr lang="en-US" sz="1000">
                <a:sym typeface="+mn-ea"/>
              </a:rPr>
              <a:t>    x = res_identity(x, filters=(256, 1024))</a:t>
            </a:r>
            <a:endParaRPr lang="en-US" sz="1000"/>
          </a:p>
          <a:p>
            <a:pPr algn="l"/>
            <a:endParaRPr lang="en-US" sz="1000"/>
          </a:p>
          <a:p>
            <a:pPr algn="l"/>
            <a:r>
              <a:rPr lang="en-US" sz="1000">
                <a:sym typeface="+mn-ea"/>
              </a:rPr>
              <a:t>    # 5th stage</a:t>
            </a:r>
            <a:endParaRPr lang="en-US" sz="1000"/>
          </a:p>
          <a:p>
            <a:pPr algn="l"/>
            <a:r>
              <a:rPr lang="en-US" sz="1000">
                <a:sym typeface="+mn-ea"/>
              </a:rPr>
              <a:t>    x = res_conv(x, s=2, filters=(512, 2048))</a:t>
            </a:r>
            <a:endParaRPr lang="en-US" sz="1000"/>
          </a:p>
          <a:p>
            <a:pPr algn="l"/>
            <a:r>
              <a:rPr lang="en-US" sz="1000">
                <a:sym typeface="+mn-ea"/>
              </a:rPr>
              <a:t>    x = res_identity(x, filters=(512, 2048))</a:t>
            </a:r>
            <a:endParaRPr lang="en-US" sz="1000"/>
          </a:p>
          <a:p>
            <a:pPr algn="l"/>
            <a:r>
              <a:rPr lang="en-US" sz="1000">
                <a:sym typeface="+mn-ea"/>
              </a:rPr>
              <a:t>    x = res_identity(x, filters=(512, 2048))</a:t>
            </a:r>
            <a:endParaRPr lang="en-US" sz="100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RESNET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913130" y="1234440"/>
            <a:ext cx="3794760" cy="5785485"/>
          </a:xfrm>
          <a:prstGeom prst="rect">
            <a:avLst/>
          </a:prstGeom>
          <a:noFill/>
        </p:spPr>
        <p:txBody>
          <a:bodyPr wrap="square" rtlCol="0">
            <a:spAutoFit/>
          </a:bodyPr>
          <a:p>
            <a:pPr algn="l"/>
            <a:r>
              <a:rPr lang="en-US" sz="1000">
                <a:sym typeface="+mn-ea"/>
              </a:rPr>
              <a:t> # Ends with average pooling and dense connection</a:t>
            </a:r>
            <a:endParaRPr lang="en-US" sz="1000"/>
          </a:p>
          <a:p>
            <a:pPr algn="l"/>
            <a:r>
              <a:rPr lang="en-US" sz="1000">
                <a:sym typeface="+mn-ea"/>
              </a:rPr>
              <a:t>    x = AveragePooling2D((2, 2), padding='same')(x)</a:t>
            </a:r>
            <a:endParaRPr lang="en-US" sz="1000"/>
          </a:p>
          <a:p>
            <a:pPr algn="l"/>
            <a:r>
              <a:rPr lang="en-US" sz="1000">
                <a:sym typeface="+mn-ea"/>
              </a:rPr>
              <a:t>    x = Flatten()(x)</a:t>
            </a:r>
            <a:endParaRPr lang="en-US" sz="1000"/>
          </a:p>
          <a:p>
            <a:pPr algn="l"/>
            <a:r>
              <a:rPr lang="en-US" sz="1000">
                <a:sym typeface="+mn-ea"/>
              </a:rPr>
              <a:t>    x = Dense(2, activation='softmax', kernel_initializer='he_normal', kernel_regularizer=regularizers.l2(0.01),</a:t>
            </a:r>
            <a:endParaRPr lang="en-US" sz="1000"/>
          </a:p>
          <a:p>
            <a:pPr algn="l"/>
            <a:r>
              <a:rPr lang="en-US" sz="1000">
                <a:sym typeface="+mn-ea"/>
              </a:rPr>
              <a:t>              activity_regularizer=regularizers.l1(0.01))(x)</a:t>
            </a:r>
            <a:endParaRPr lang="en-US" sz="1000"/>
          </a:p>
          <a:p>
            <a:pPr algn="l"/>
            <a:endParaRPr lang="en-US" sz="1000"/>
          </a:p>
          <a:p>
            <a:pPr algn="l"/>
            <a:r>
              <a:rPr lang="en-US" sz="1000">
                <a:sym typeface="+mn-ea"/>
              </a:rPr>
              <a:t>    model = Model(inputs=input_im, outputs=x, name='Resnet50')</a:t>
            </a:r>
            <a:endParaRPr lang="en-US" sz="1000"/>
          </a:p>
          <a:p>
            <a:pPr algn="l"/>
            <a:endParaRPr lang="en-US" sz="1000"/>
          </a:p>
          <a:p>
            <a:pPr algn="l"/>
            <a:r>
              <a:rPr lang="en-US" sz="1000">
                <a:sym typeface="+mn-ea"/>
              </a:rPr>
              <a:t>    return model</a:t>
            </a:r>
            <a:endParaRPr lang="en-US" sz="1000"/>
          </a:p>
          <a:p>
            <a:pPr algn="l"/>
            <a:endParaRPr lang="en-US" sz="1000"/>
          </a:p>
          <a:p>
            <a:pPr algn="l"/>
            <a:r>
              <a:rPr lang="en-US" sz="1000">
                <a:sym typeface="+mn-ea"/>
              </a:rPr>
              <a:t># Define learning rate decay callback</a:t>
            </a:r>
            <a:endParaRPr lang="en-US" sz="1000"/>
          </a:p>
          <a:p>
            <a:pPr algn="l"/>
            <a:r>
              <a:rPr lang="en-US" sz="1000">
                <a:sym typeface="+mn-ea"/>
              </a:rPr>
              <a:t>def lrdecay(epoch):</a:t>
            </a:r>
            <a:endParaRPr lang="en-US" sz="1000"/>
          </a:p>
          <a:p>
            <a:pPr algn="l"/>
            <a:r>
              <a:rPr lang="en-US" sz="1000">
                <a:sym typeface="+mn-ea"/>
              </a:rPr>
              <a:t>    lr = 1e-3</a:t>
            </a:r>
            <a:endParaRPr lang="en-US" sz="1000"/>
          </a:p>
          <a:p>
            <a:pPr algn="l"/>
            <a:r>
              <a:rPr lang="en-US" sz="1000">
                <a:sym typeface="+mn-ea"/>
              </a:rPr>
              <a:t>    if epoch &gt; 180:</a:t>
            </a:r>
            <a:endParaRPr lang="en-US" sz="1000"/>
          </a:p>
          <a:p>
            <a:pPr algn="l"/>
            <a:r>
              <a:rPr lang="en-US" sz="1000">
                <a:sym typeface="+mn-ea"/>
              </a:rPr>
              <a:t>        lr *= 0.5e-3</a:t>
            </a:r>
            <a:endParaRPr lang="en-US" sz="1000"/>
          </a:p>
          <a:p>
            <a:pPr algn="l"/>
            <a:r>
              <a:rPr lang="en-US" sz="1000">
                <a:sym typeface="+mn-ea"/>
              </a:rPr>
              <a:t>    elif epoch &gt; 160:</a:t>
            </a:r>
            <a:endParaRPr lang="en-US" sz="1000"/>
          </a:p>
          <a:p>
            <a:pPr algn="l"/>
            <a:r>
              <a:rPr lang="en-US" sz="1000">
                <a:sym typeface="+mn-ea"/>
              </a:rPr>
              <a:t>        lr *= 1e-3</a:t>
            </a:r>
            <a:endParaRPr lang="en-US" sz="1000"/>
          </a:p>
          <a:p>
            <a:pPr algn="l"/>
            <a:r>
              <a:rPr lang="en-US" sz="1000">
                <a:sym typeface="+mn-ea"/>
              </a:rPr>
              <a:t>    elif epoch &gt; 120:</a:t>
            </a:r>
            <a:endParaRPr lang="en-US" sz="1000"/>
          </a:p>
          <a:p>
            <a:pPr algn="l"/>
            <a:r>
              <a:rPr lang="en-US" sz="1000">
                <a:sym typeface="+mn-ea"/>
              </a:rPr>
              <a:t>        lr *= 1e-2</a:t>
            </a:r>
            <a:endParaRPr lang="en-US" sz="1000"/>
          </a:p>
          <a:p>
            <a:pPr algn="l"/>
            <a:r>
              <a:rPr lang="en-US" sz="1000">
                <a:sym typeface="+mn-ea"/>
              </a:rPr>
              <a:t>    elif epoch &gt; 80:</a:t>
            </a:r>
            <a:endParaRPr lang="en-US" sz="1000"/>
          </a:p>
          <a:p>
            <a:pPr algn="l"/>
            <a:r>
              <a:rPr lang="en-US" sz="1000">
                <a:sym typeface="+mn-ea"/>
              </a:rPr>
              <a:t>        lr *= 1e-1</a:t>
            </a:r>
            <a:endParaRPr lang="en-US" sz="1000"/>
          </a:p>
          <a:p>
            <a:pPr algn="l"/>
            <a:r>
              <a:rPr lang="en-US" sz="1000">
                <a:sym typeface="+mn-ea"/>
              </a:rPr>
              <a:t>    return lr</a:t>
            </a:r>
            <a:endParaRPr lang="en-US" sz="1000"/>
          </a:p>
          <a:p>
            <a:pPr algn="l"/>
            <a:endParaRPr lang="en-US" sz="1000"/>
          </a:p>
          <a:p>
            <a:pPr algn="l"/>
            <a:r>
              <a:rPr lang="en-US" sz="1000">
                <a:sym typeface="+mn-ea"/>
              </a:rPr>
              <a:t># Create ResNet-50 model</a:t>
            </a:r>
            <a:endParaRPr lang="en-US" sz="1000"/>
          </a:p>
          <a:p>
            <a:pPr algn="l"/>
            <a:r>
              <a:rPr lang="en-US" sz="1000">
                <a:sym typeface="+mn-ea"/>
              </a:rPr>
              <a:t>resnet50_model = resnet50()</a:t>
            </a:r>
            <a:endParaRPr lang="en-US" sz="1000"/>
          </a:p>
          <a:p>
            <a:pPr algn="l"/>
            <a:endParaRPr lang="en-US" sz="1000"/>
          </a:p>
          <a:p>
            <a:pPr algn="l"/>
            <a:r>
              <a:rPr lang="en-US" sz="1000">
                <a:sym typeface="+mn-ea"/>
              </a:rPr>
              <a:t># Show the structure of the network</a:t>
            </a:r>
            <a:endParaRPr lang="en-US" sz="1000"/>
          </a:p>
          <a:p>
            <a:pPr algn="l"/>
            <a:r>
              <a:rPr lang="en-US" sz="1000">
                <a:sym typeface="+mn-ea"/>
              </a:rPr>
              <a:t>resnet50_model.summary()</a:t>
            </a:r>
            <a:endParaRPr lang="en-US" sz="1000"/>
          </a:p>
          <a:p>
            <a:pPr algn="l"/>
            <a:endParaRPr lang="en-US" sz="1000"/>
          </a:p>
          <a:p>
            <a:pPr algn="l"/>
            <a:r>
              <a:rPr lang="en-US" sz="1000">
                <a:sym typeface="+mn-ea"/>
              </a:rPr>
              <a:t># Add optimizer, loss function, and quality metrics to the model</a:t>
            </a:r>
            <a:endParaRPr lang="en-US" sz="1000"/>
          </a:p>
          <a:p>
            <a:pPr algn="l"/>
            <a:r>
              <a:rPr lang="en-US" sz="1000">
                <a:sym typeface="+mn-ea"/>
              </a:rPr>
              <a:t>resnet50_model.compile(loss='categorical_crossentropy', optimizer=Adam(learning_rate=1e-4), metrics=['acc'])</a:t>
            </a:r>
            <a:endParaRPr lang="en-US" sz="1000"/>
          </a:p>
          <a:p>
            <a:pPr algn="l"/>
            <a:endParaRPr lang="en-US" sz="1000"/>
          </a:p>
          <a:p>
            <a:endParaRPr lang="en-US" sz="1000"/>
          </a:p>
        </p:txBody>
      </p:sp>
      <p:sp>
        <p:nvSpPr>
          <p:cNvPr id="2" name="Text Box 1"/>
          <p:cNvSpPr txBox="1"/>
          <p:nvPr/>
        </p:nvSpPr>
        <p:spPr>
          <a:xfrm>
            <a:off x="4555490" y="1234440"/>
            <a:ext cx="3081020" cy="5785485"/>
          </a:xfrm>
          <a:prstGeom prst="rect">
            <a:avLst/>
          </a:prstGeom>
          <a:noFill/>
        </p:spPr>
        <p:txBody>
          <a:bodyPr wrap="square" rtlCol="0">
            <a:spAutoFit/>
          </a:bodyPr>
          <a:p>
            <a:pPr algn="l"/>
            <a:r>
              <a:rPr lang="en-US" sz="1000">
                <a:sym typeface="+mn-ea"/>
              </a:rPr>
              <a:t># Define callbacks</a:t>
            </a:r>
            <a:endParaRPr lang="en-US" sz="1000"/>
          </a:p>
          <a:p>
            <a:pPr algn="l"/>
            <a:r>
              <a:rPr lang="en-US" sz="1000">
                <a:sym typeface="+mn-ea"/>
              </a:rPr>
              <a:t>lrdecay = LearningRateScheduler(lrdecay)  # Learning rate decay</a:t>
            </a:r>
            <a:endParaRPr lang="en-US" sz="1000"/>
          </a:p>
          <a:p>
            <a:pPr algn="l"/>
            <a:r>
              <a:rPr lang="en-US" sz="1000">
                <a:sym typeface="+mn-ea"/>
              </a:rPr>
              <a:t>estop = tf.keras.callbacks.EarlyStopping(monitor='val_acc', patience=15, mode='max')  # Early stopping</a:t>
            </a:r>
            <a:endParaRPr lang="en-US" sz="1000"/>
          </a:p>
          <a:p>
            <a:pPr algn="l"/>
            <a:endParaRPr lang="en-US" sz="1000"/>
          </a:p>
          <a:p>
            <a:pPr algn="l"/>
            <a:r>
              <a:rPr lang="en-US" sz="1000">
                <a:sym typeface="+mn-ea"/>
              </a:rPr>
              <a:t># Run the model</a:t>
            </a:r>
            <a:endParaRPr lang="en-US" sz="1000"/>
          </a:p>
          <a:p>
            <a:pPr algn="l"/>
            <a:r>
              <a:rPr lang="en-US" sz="1000">
                <a:sym typeface="+mn-ea"/>
              </a:rPr>
              <a:t>resnet_train = resnet50_model.fit(train_set_conv, epochs=20, steps_per_epoch=train_im.shape[0] / batch_size,</a:t>
            </a:r>
            <a:endParaRPr lang="en-US" sz="1000"/>
          </a:p>
          <a:p>
            <a:pPr algn="l"/>
            <a:r>
              <a:rPr lang="en-US" sz="1000">
                <a:sym typeface="+mn-ea"/>
              </a:rPr>
              <a:t>                                   validation_steps=test_im.shape[0] / batch_size, validation_data=valid_set_conv,</a:t>
            </a:r>
            <a:endParaRPr lang="en-US" sz="1000"/>
          </a:p>
          <a:p>
            <a:pPr algn="l"/>
            <a:r>
              <a:rPr lang="en-US" sz="1000">
                <a:sym typeface="+mn-ea"/>
              </a:rPr>
              <a:t>                                   callbacks=[lrdecay, estop])</a:t>
            </a:r>
            <a:endParaRPr lang="en-US" sz="1000"/>
          </a:p>
          <a:p>
            <a:pPr algn="l"/>
            <a:endParaRPr lang="en-US" sz="1000"/>
          </a:p>
          <a:p>
            <a:pPr algn="l"/>
            <a:r>
              <a:rPr lang="en-US" sz="1000">
                <a:sym typeface="+mn-ea"/>
              </a:rPr>
              <a:t># Extract the last dense layer from the trained model</a:t>
            </a:r>
            <a:endParaRPr lang="en-US" sz="1000"/>
          </a:p>
          <a:p>
            <a:pPr algn="l"/>
            <a:r>
              <a:rPr lang="en-US" sz="1000">
                <a:sym typeface="+mn-ea"/>
              </a:rPr>
              <a:t>representation_model = Model(inputs=resnet50_model.inputs, outputs=resnet50_model.get_layer('flatten').output)</a:t>
            </a:r>
            <a:endParaRPr lang="en-US" sz="1000"/>
          </a:p>
          <a:p>
            <a:pPr algn="l"/>
            <a:endParaRPr lang="en-US" sz="1000"/>
          </a:p>
          <a:p>
            <a:pPr algn="l"/>
            <a:r>
              <a:rPr lang="en-US" sz="1000">
                <a:sym typeface="+mn-ea"/>
              </a:rPr>
              <a:t># Apply the layer to every observation</a:t>
            </a:r>
            <a:endParaRPr lang="en-US" sz="1000"/>
          </a:p>
          <a:p>
            <a:pPr algn="l"/>
            <a:r>
              <a:rPr lang="en-US" sz="1000">
                <a:sym typeface="+mn-ea"/>
              </a:rPr>
              <a:t>representation_model_output = representation_model.predict(train_im)</a:t>
            </a:r>
            <a:endParaRPr lang="en-US" sz="1000"/>
          </a:p>
          <a:p>
            <a:pPr algn="l"/>
            <a:endParaRPr lang="en-US" sz="1000"/>
          </a:p>
          <a:p>
            <a:pPr algn="l"/>
            <a:r>
              <a:rPr lang="en-US" sz="1000">
                <a:sym typeface="+mn-ea"/>
              </a:rPr>
              <a:t>representation_model_output_test = representation_model.predict(test_im)</a:t>
            </a:r>
            <a:endParaRPr lang="en-US" sz="1000"/>
          </a:p>
          <a:p>
            <a:pPr algn="l"/>
            <a:endParaRPr lang="en-US" sz="1000"/>
          </a:p>
          <a:p>
            <a:pPr algn="l"/>
            <a:r>
              <a:rPr lang="en-US" sz="1000">
                <a:sym typeface="+mn-ea"/>
              </a:rPr>
              <a:t># Train an SVM classifier</a:t>
            </a:r>
            <a:endParaRPr lang="en-US" sz="1000"/>
          </a:p>
          <a:p>
            <a:pPr algn="l"/>
            <a:r>
              <a:rPr lang="en-US" sz="1000">
                <a:sym typeface="+mn-ea"/>
              </a:rPr>
              <a:t>from sklearn.svm import SVC</a:t>
            </a:r>
            <a:endParaRPr lang="en-US" sz="1000"/>
          </a:p>
          <a:p>
            <a:pPr algn="l"/>
            <a:r>
              <a:rPr lang="en-US" sz="1000">
                <a:sym typeface="+mn-ea"/>
              </a:rPr>
              <a:t>svm = SVC(kernel='rbf', C=0.1)</a:t>
            </a:r>
            <a:endParaRPr lang="en-US" sz="1000"/>
          </a:p>
          <a:p>
            <a:pPr algn="l"/>
            <a:r>
              <a:rPr lang="en-US" sz="1000">
                <a:sym typeface="+mn-ea"/>
              </a:rPr>
              <a:t>svm.fit(representation_model_output, train_lab)</a:t>
            </a:r>
            <a:endParaRPr lang="en-US" sz="1000"/>
          </a:p>
          <a:p>
            <a:pPr algn="l"/>
            <a:r>
              <a:rPr lang="en-US" sz="1000">
                <a:sym typeface="+mn-ea"/>
              </a:rPr>
              <a:t>predicts = svm.predict(representation_model_output_test)</a:t>
            </a:r>
            <a:endParaRPr lang="en-US" sz="1000"/>
          </a:p>
          <a:p>
            <a:pPr algn="l"/>
            <a:endParaRPr lang="en-US" sz="1000"/>
          </a:p>
          <a:p>
            <a:endParaRPr lang="en-US" sz="1000"/>
          </a:p>
        </p:txBody>
      </p:sp>
      <p:sp>
        <p:nvSpPr>
          <p:cNvPr id="3" name="Text Box 2"/>
          <p:cNvSpPr txBox="1"/>
          <p:nvPr/>
        </p:nvSpPr>
        <p:spPr>
          <a:xfrm>
            <a:off x="7868285" y="1133475"/>
            <a:ext cx="3924300" cy="5169535"/>
          </a:xfrm>
          <a:prstGeom prst="rect">
            <a:avLst/>
          </a:prstGeom>
          <a:noFill/>
        </p:spPr>
        <p:txBody>
          <a:bodyPr wrap="square" rtlCol="0">
            <a:spAutoFit/>
          </a:bodyPr>
          <a:p>
            <a:pPr algn="l"/>
            <a:r>
              <a:rPr lang="en-US" sz="1000">
                <a:sym typeface="+mn-ea"/>
              </a:rPr>
              <a:t>TensorFlow and Keras:</a:t>
            </a:r>
            <a:endParaRPr lang="en-US" sz="1000"/>
          </a:p>
          <a:p>
            <a:pPr algn="l"/>
            <a:endParaRPr lang="en-US" sz="1000"/>
          </a:p>
          <a:p>
            <a:pPr algn="l"/>
            <a:r>
              <a:rPr lang="en-US" sz="1000">
                <a:sym typeface="+mn-ea"/>
              </a:rPr>
              <a:t>tf.keras.layers: Provides a collection of standard layers for building neural networks in TensorFlow.</a:t>
            </a:r>
            <a:endParaRPr lang="en-US" sz="1000"/>
          </a:p>
          <a:p>
            <a:pPr algn="l"/>
            <a:r>
              <a:rPr lang="en-US" sz="1000">
                <a:sym typeface="+mn-ea"/>
              </a:rPr>
              <a:t>tf.keras.models: Used for creating and training models.</a:t>
            </a:r>
            <a:endParaRPr lang="en-US" sz="1000"/>
          </a:p>
          <a:p>
            <a:pPr algn="l"/>
            <a:r>
              <a:rPr lang="en-US" sz="1000">
                <a:sym typeface="+mn-ea"/>
              </a:rPr>
              <a:t>Convolutional Layers:</a:t>
            </a:r>
            <a:endParaRPr lang="en-US" sz="1000"/>
          </a:p>
          <a:p>
            <a:pPr algn="l"/>
            <a:endParaRPr lang="en-US" sz="1000"/>
          </a:p>
          <a:p>
            <a:pPr algn="l"/>
            <a:r>
              <a:rPr lang="en-US" sz="1000">
                <a:sym typeface="+mn-ea"/>
              </a:rPr>
              <a:t>Conv2D: Convolutional layer for 2D spatial convolution over images.</a:t>
            </a:r>
            <a:endParaRPr lang="en-US" sz="1000"/>
          </a:p>
          <a:p>
            <a:pPr algn="l"/>
            <a:r>
              <a:rPr lang="en-US" sz="1000">
                <a:sym typeface="+mn-ea"/>
              </a:rPr>
              <a:t>ZeroPadding2D: Zero-padding layer to add rows and columns of zeros to the input.</a:t>
            </a:r>
            <a:endParaRPr lang="en-US" sz="1000"/>
          </a:p>
          <a:p>
            <a:pPr algn="l"/>
            <a:r>
              <a:rPr lang="en-US" sz="1000">
                <a:sym typeface="+mn-ea"/>
              </a:rPr>
              <a:t>MaxPooling2D: Max pooling layer for spatial data.</a:t>
            </a:r>
            <a:endParaRPr lang="en-US" sz="1000"/>
          </a:p>
          <a:p>
            <a:pPr algn="l"/>
            <a:r>
              <a:rPr lang="en-US" sz="1000">
                <a:sym typeface="+mn-ea"/>
              </a:rPr>
              <a:t>Normalization and Activation Layers:</a:t>
            </a:r>
            <a:endParaRPr lang="en-US" sz="1000"/>
          </a:p>
          <a:p>
            <a:pPr algn="l"/>
            <a:endParaRPr lang="en-US" sz="1000"/>
          </a:p>
          <a:p>
            <a:pPr algn="l"/>
            <a:r>
              <a:rPr lang="en-US" sz="1000">
                <a:sym typeface="+mn-ea"/>
              </a:rPr>
              <a:t>BatchNormalization: Applies batch normalization to the input.</a:t>
            </a:r>
            <a:endParaRPr lang="en-US" sz="1000"/>
          </a:p>
          <a:p>
            <a:pPr algn="l"/>
            <a:r>
              <a:rPr lang="en-US" sz="1000">
                <a:sym typeface="+mn-ea"/>
              </a:rPr>
              <a:t>Activation: Applies an activation function (in this case, ReLU).</a:t>
            </a:r>
            <a:endParaRPr lang="en-US" sz="1000"/>
          </a:p>
          <a:p>
            <a:pPr algn="l"/>
            <a:r>
              <a:rPr lang="en-US" sz="1000">
                <a:sym typeface="+mn-ea"/>
              </a:rPr>
              <a:t>Pooling Layers:</a:t>
            </a:r>
            <a:endParaRPr lang="en-US" sz="1000"/>
          </a:p>
          <a:p>
            <a:pPr algn="l"/>
            <a:endParaRPr lang="en-US" sz="1000"/>
          </a:p>
          <a:p>
            <a:pPr algn="l"/>
            <a:r>
              <a:rPr lang="en-US" sz="1000">
                <a:sym typeface="+mn-ea"/>
              </a:rPr>
              <a:t>AveragePooling2D: Average pooling layer for spatial data.</a:t>
            </a:r>
            <a:endParaRPr lang="en-US" sz="1000"/>
          </a:p>
          <a:p>
            <a:pPr algn="l"/>
            <a:r>
              <a:rPr lang="en-US" sz="1000">
                <a:sym typeface="+mn-ea"/>
              </a:rPr>
              <a:t>Dense Layer:</a:t>
            </a:r>
            <a:endParaRPr lang="en-US" sz="1000"/>
          </a:p>
          <a:p>
            <a:pPr algn="l"/>
            <a:endParaRPr lang="en-US" sz="1000"/>
          </a:p>
          <a:p>
            <a:pPr algn="l"/>
            <a:r>
              <a:rPr lang="en-US" sz="1000">
                <a:sym typeface="+mn-ea"/>
              </a:rPr>
              <a:t>Dense: Fully connected layer with a specified number of output units and activation function.</a:t>
            </a:r>
            <a:endParaRPr lang="en-US" sz="1000"/>
          </a:p>
          <a:p>
            <a:pPr algn="l"/>
            <a:r>
              <a:rPr lang="en-US" sz="1000">
                <a:sym typeface="+mn-ea"/>
              </a:rPr>
              <a:t>Model Building and Compilation:</a:t>
            </a:r>
            <a:endParaRPr lang="en-US" sz="1000"/>
          </a:p>
          <a:p>
            <a:pPr algn="l"/>
            <a:endParaRPr lang="en-US" sz="1000"/>
          </a:p>
          <a:p>
            <a:pPr algn="l"/>
            <a:r>
              <a:rPr lang="en-US" sz="1000">
                <a:sym typeface="+mn-ea"/>
              </a:rPr>
              <a:t>Model: The core Keras model class. It is used to define a model with input and output layers.</a:t>
            </a:r>
            <a:endParaRPr lang="en-US" sz="1000"/>
          </a:p>
          <a:p>
            <a:pPr algn="l"/>
            <a:r>
              <a:rPr lang="en-US" sz="1000">
                <a:sym typeface="+mn-ea"/>
              </a:rPr>
              <a:t>Adam: An optimization algorithm used for training the neural network.</a:t>
            </a:r>
            <a:endParaRPr lang="en-US" sz="1000"/>
          </a:p>
          <a:p>
            <a:pPr algn="l"/>
            <a:r>
              <a:rPr lang="en-US" sz="1000">
                <a:sym typeface="+mn-ea"/>
              </a:rPr>
              <a:t>LearningRateScheduler: Allows dynamic learning rate scheduling during training.</a:t>
            </a:r>
            <a:endParaRPr lang="en-US" sz="1000"/>
          </a:p>
          <a:p>
            <a:pPr algn="l"/>
            <a:r>
              <a:rPr lang="en-US" sz="1000">
                <a:sym typeface="+mn-ea"/>
              </a:rPr>
              <a:t>EarlyStopping: Stops training when a monitored metric has stopped improving.</a:t>
            </a:r>
            <a:endParaRPr lang="en-US" sz="100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grpSp>
        <p:nvGrpSpPr>
          <p:cNvPr id="333" name="Google Shape;333;p22"/>
          <p:cNvGrpSpPr/>
          <p:nvPr/>
        </p:nvGrpSpPr>
        <p:grpSpPr>
          <a:xfrm>
            <a:off x="-52300" y="0"/>
            <a:ext cx="12192001" cy="6858000"/>
            <a:chOff x="0" y="0"/>
            <a:chExt cx="12192001" cy="6858000"/>
          </a:xfrm>
        </p:grpSpPr>
        <p:pic>
          <p:nvPicPr>
            <p:cNvPr id="334" name="Google Shape;334;p22"/>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35" name="Google Shape;335;p22"/>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36" name="Google Shape;336;p22"/>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37" name="Google Shape;337;p22"/>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38" name="Google Shape;338;p22"/>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39" name="Google Shape;339;p22"/>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40" name="Google Shape;340;p22"/>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41" name="Google Shape;341;p22"/>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42" name="Google Shape;342;p22"/>
          <p:cNvSpPr/>
          <p:nvPr/>
        </p:nvSpPr>
        <p:spPr>
          <a:xfrm>
            <a:off x="1545925" y="22366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Text Features</a:t>
            </a:r>
            <a:endParaRPr sz="1700" b="1"/>
          </a:p>
        </p:txBody>
      </p:sp>
      <p:sp>
        <p:nvSpPr>
          <p:cNvPr id="343" name="Google Shape;343;p22"/>
          <p:cNvSpPr/>
          <p:nvPr/>
        </p:nvSpPr>
        <p:spPr>
          <a:xfrm>
            <a:off x="7134925" y="3124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Image Features</a:t>
            </a:r>
            <a:endParaRPr sz="1700" b="1"/>
          </a:p>
        </p:txBody>
      </p:sp>
      <p:sp>
        <p:nvSpPr>
          <p:cNvPr id="344" name="Google Shape;344;p22"/>
          <p:cNvSpPr/>
          <p:nvPr/>
        </p:nvSpPr>
        <p:spPr>
          <a:xfrm>
            <a:off x="6002900" y="41608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Object Detection</a:t>
            </a:r>
            <a:endParaRPr sz="1700" b="1"/>
          </a:p>
        </p:txBody>
      </p:sp>
      <p:sp>
        <p:nvSpPr>
          <p:cNvPr id="345" name="Google Shape;345;p22"/>
          <p:cNvSpPr/>
          <p:nvPr/>
        </p:nvSpPr>
        <p:spPr>
          <a:xfrm>
            <a:off x="8638675" y="26806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Face</a:t>
            </a:r>
            <a:endParaRPr sz="1700" b="1"/>
          </a:p>
          <a:p>
            <a:pPr marL="0" lvl="0" indent="0" algn="ctr" rtl="0">
              <a:spcBef>
                <a:spcPts val="0"/>
              </a:spcBef>
              <a:spcAft>
                <a:spcPts val="0"/>
              </a:spcAft>
              <a:buNone/>
            </a:pPr>
            <a:r>
              <a:rPr lang="en-US" sz="1700" b="1"/>
              <a:t>Extraction</a:t>
            </a:r>
            <a:endParaRPr sz="1700" b="1"/>
          </a:p>
        </p:txBody>
      </p:sp>
      <p:sp>
        <p:nvSpPr>
          <p:cNvPr id="346" name="Google Shape;346;p22"/>
          <p:cNvSpPr/>
          <p:nvPr/>
        </p:nvSpPr>
        <p:spPr>
          <a:xfrm>
            <a:off x="8638675" y="41608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Face Type/</a:t>
            </a:r>
            <a:endParaRPr sz="1700" b="1"/>
          </a:p>
          <a:p>
            <a:pPr marL="0" lvl="0" indent="0" algn="ctr" rtl="0">
              <a:spcBef>
                <a:spcPts val="0"/>
              </a:spcBef>
              <a:spcAft>
                <a:spcPts val="0"/>
              </a:spcAft>
              <a:buNone/>
            </a:pPr>
            <a:r>
              <a:rPr lang="en-US" sz="1700" b="1"/>
              <a:t>Emotion Detection</a:t>
            </a:r>
            <a:endParaRPr sz="1700" b="1"/>
          </a:p>
        </p:txBody>
      </p:sp>
      <p:cxnSp>
        <p:nvCxnSpPr>
          <p:cNvPr id="347" name="Google Shape;347;p22"/>
          <p:cNvCxnSpPr>
            <a:stCxn id="346" idx="2"/>
          </p:cNvCxnSpPr>
          <p:nvPr/>
        </p:nvCxnSpPr>
        <p:spPr>
          <a:xfrm rot="5400000">
            <a:off x="6846775" y="3135900"/>
            <a:ext cx="723600" cy="4615500"/>
          </a:xfrm>
          <a:prstGeom prst="bentConnector2">
            <a:avLst/>
          </a:prstGeom>
          <a:noFill/>
          <a:ln w="9525" cap="flat" cmpd="sng">
            <a:solidFill>
              <a:schemeClr val="dk2"/>
            </a:solidFill>
            <a:prstDash val="solid"/>
            <a:round/>
            <a:headEnd type="none" w="med" len="med"/>
            <a:tailEnd type="none" w="med" len="med"/>
          </a:ln>
        </p:spPr>
      </p:cxnSp>
      <p:cxnSp>
        <p:nvCxnSpPr>
          <p:cNvPr id="348" name="Google Shape;348;p22"/>
          <p:cNvCxnSpPr/>
          <p:nvPr/>
        </p:nvCxnSpPr>
        <p:spPr>
          <a:xfrm>
            <a:off x="4900850" y="4621350"/>
            <a:ext cx="0" cy="11841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22"/>
          <p:cNvSpPr txBox="1"/>
          <p:nvPr/>
        </p:nvSpPr>
        <p:spPr>
          <a:xfrm>
            <a:off x="4411525" y="3658050"/>
            <a:ext cx="1224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highlight>
                  <a:srgbClr val="FF0000"/>
                </a:highlight>
                <a:latin typeface="Calibri"/>
                <a:ea typeface="Calibri"/>
                <a:cs typeface="Calibri"/>
                <a:sym typeface="Calibri"/>
              </a:rPr>
              <a:t>New Tags</a:t>
            </a:r>
            <a:endParaRPr sz="1700" b="1">
              <a:highlight>
                <a:srgbClr val="FF0000"/>
              </a:highlight>
            </a:endParaRPr>
          </a:p>
        </p:txBody>
      </p:sp>
      <p:sp>
        <p:nvSpPr>
          <p:cNvPr id="350" name="Google Shape;350;p22"/>
          <p:cNvSpPr/>
          <p:nvPr/>
        </p:nvSpPr>
        <p:spPr>
          <a:xfrm>
            <a:off x="1545925" y="56743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Classification</a:t>
            </a:r>
            <a:endParaRPr sz="1700" b="1"/>
          </a:p>
        </p:txBody>
      </p:sp>
      <p:cxnSp>
        <p:nvCxnSpPr>
          <p:cNvPr id="351" name="Google Shape;351;p22"/>
          <p:cNvCxnSpPr/>
          <p:nvPr/>
        </p:nvCxnSpPr>
        <p:spPr>
          <a:xfrm>
            <a:off x="8253175" y="1924650"/>
            <a:ext cx="16500" cy="4210200"/>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22"/>
          <p:cNvCxnSpPr/>
          <p:nvPr/>
        </p:nvCxnSpPr>
        <p:spPr>
          <a:xfrm rot="10800000">
            <a:off x="3798800" y="6126900"/>
            <a:ext cx="4489800" cy="159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22"/>
          <p:cNvCxnSpPr>
            <a:stCxn id="342" idx="2"/>
            <a:endCxn id="350" idx="0"/>
          </p:cNvCxnSpPr>
          <p:nvPr/>
        </p:nvCxnSpPr>
        <p:spPr>
          <a:xfrm>
            <a:off x="2672425" y="3157650"/>
            <a:ext cx="0" cy="25167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22"/>
          <p:cNvCxnSpPr/>
          <p:nvPr/>
        </p:nvCxnSpPr>
        <p:spPr>
          <a:xfrm>
            <a:off x="8272350" y="1957075"/>
            <a:ext cx="1266300" cy="0"/>
          </a:xfrm>
          <a:prstGeom prst="straightConnector1">
            <a:avLst/>
          </a:prstGeom>
          <a:noFill/>
          <a:ln w="9525" cap="flat" cmpd="sng">
            <a:solidFill>
              <a:schemeClr val="dk2"/>
            </a:solidFill>
            <a:prstDash val="solid"/>
            <a:round/>
            <a:headEnd type="none" w="med" len="med"/>
            <a:tailEnd type="none" w="med" len="med"/>
          </a:ln>
        </p:spPr>
      </p:cxnSp>
      <p:cxnSp>
        <p:nvCxnSpPr>
          <p:cNvPr id="355" name="Google Shape;355;p22"/>
          <p:cNvCxnSpPr>
            <a:endCxn id="345" idx="0"/>
          </p:cNvCxnSpPr>
          <p:nvPr/>
        </p:nvCxnSpPr>
        <p:spPr>
          <a:xfrm flipH="1">
            <a:off x="9516325" y="1940550"/>
            <a:ext cx="6000" cy="7401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22"/>
          <p:cNvCxnSpPr>
            <a:stCxn id="345" idx="2"/>
            <a:endCxn id="346" idx="0"/>
          </p:cNvCxnSpPr>
          <p:nvPr/>
        </p:nvCxnSpPr>
        <p:spPr>
          <a:xfrm>
            <a:off x="9516325" y="3601650"/>
            <a:ext cx="0" cy="5592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22"/>
          <p:cNvCxnSpPr>
            <a:stCxn id="343" idx="2"/>
          </p:cNvCxnSpPr>
          <p:nvPr/>
        </p:nvCxnSpPr>
        <p:spPr>
          <a:xfrm flipH="1">
            <a:off x="8256025" y="1233450"/>
            <a:ext cx="5400" cy="8880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22"/>
          <p:cNvCxnSpPr/>
          <p:nvPr/>
        </p:nvCxnSpPr>
        <p:spPr>
          <a:xfrm rot="10800000">
            <a:off x="6841650" y="1957075"/>
            <a:ext cx="14307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22"/>
          <p:cNvCxnSpPr/>
          <p:nvPr/>
        </p:nvCxnSpPr>
        <p:spPr>
          <a:xfrm flipH="1">
            <a:off x="6841650" y="1957075"/>
            <a:ext cx="10200" cy="2203800"/>
          </a:xfrm>
          <a:prstGeom prst="straightConnector1">
            <a:avLst/>
          </a:prstGeom>
          <a:noFill/>
          <a:ln w="9525" cap="flat" cmpd="sng">
            <a:solidFill>
              <a:schemeClr val="dk2"/>
            </a:solidFill>
            <a:prstDash val="solid"/>
            <a:round/>
            <a:headEnd type="none" w="med" len="med"/>
            <a:tailEnd type="triangle" w="med" len="med"/>
          </a:ln>
        </p:spPr>
      </p:cxnSp>
      <p:cxnSp>
        <p:nvCxnSpPr>
          <p:cNvPr id="360" name="Google Shape;360;p22"/>
          <p:cNvCxnSpPr>
            <a:stCxn id="344" idx="1"/>
          </p:cNvCxnSpPr>
          <p:nvPr/>
        </p:nvCxnSpPr>
        <p:spPr>
          <a:xfrm rot="10800000">
            <a:off x="4901000" y="2680650"/>
            <a:ext cx="1101900" cy="1940700"/>
          </a:xfrm>
          <a:prstGeom prst="bentConnector2">
            <a:avLst/>
          </a:prstGeom>
          <a:noFill/>
          <a:ln w="9525" cap="flat" cmpd="sng">
            <a:solidFill>
              <a:schemeClr val="dk2"/>
            </a:solidFill>
            <a:prstDash val="solid"/>
            <a:round/>
            <a:headEnd type="none" w="med" len="med"/>
            <a:tailEnd type="none" w="med" len="med"/>
          </a:ln>
        </p:spPr>
      </p:cxnSp>
      <p:cxnSp>
        <p:nvCxnSpPr>
          <p:cNvPr id="361" name="Google Shape;361;p22"/>
          <p:cNvCxnSpPr>
            <a:endCxn id="342" idx="3"/>
          </p:cNvCxnSpPr>
          <p:nvPr/>
        </p:nvCxnSpPr>
        <p:spPr>
          <a:xfrm rot="10800000">
            <a:off x="3798925" y="2697150"/>
            <a:ext cx="1118400" cy="0"/>
          </a:xfrm>
          <a:prstGeom prst="straightConnector1">
            <a:avLst/>
          </a:prstGeom>
          <a:noFill/>
          <a:ln w="9525" cap="flat" cmpd="sng">
            <a:solidFill>
              <a:schemeClr val="dk2"/>
            </a:solidFill>
            <a:prstDash val="solid"/>
            <a:round/>
            <a:headEnd type="none" w="med" len="med"/>
            <a:tailEnd type="triangle" w="med" len="med"/>
          </a:ln>
        </p:spPr>
      </p:cxnSp>
      <p:sp>
        <p:nvSpPr>
          <p:cNvPr id="362" name="Google Shape;362;p22"/>
          <p:cNvSpPr txBox="1"/>
          <p:nvPr/>
        </p:nvSpPr>
        <p:spPr>
          <a:xfrm>
            <a:off x="1809050" y="4177300"/>
            <a:ext cx="1907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From BERT</a:t>
            </a:r>
            <a:endParaRPr sz="1700" b="1"/>
          </a:p>
        </p:txBody>
      </p:sp>
      <p:sp>
        <p:nvSpPr>
          <p:cNvPr id="363" name="Google Shape;363;p22"/>
          <p:cNvSpPr txBox="1"/>
          <p:nvPr/>
        </p:nvSpPr>
        <p:spPr>
          <a:xfrm>
            <a:off x="5227225" y="5911650"/>
            <a:ext cx="1907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From RCNN</a:t>
            </a:r>
            <a:endParaRPr sz="1700" b="1"/>
          </a:p>
        </p:txBody>
      </p:sp>
      <p:sp>
        <p:nvSpPr>
          <p:cNvPr id="364" name="Google Shape;364;p22"/>
          <p:cNvSpPr txBox="1"/>
          <p:nvPr/>
        </p:nvSpPr>
        <p:spPr>
          <a:xfrm>
            <a:off x="366725" y="575250"/>
            <a:ext cx="53889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II) Multimodal</a:t>
            </a:r>
            <a:r>
              <a:rPr lang="en-US" sz="2800" b="1" i="0" u="none" strike="noStrike" cap="none">
                <a:solidFill>
                  <a:srgbClr val="225870"/>
                </a:solidFill>
                <a:latin typeface="Microsoft Yahei"/>
                <a:ea typeface="Microsoft Yahei"/>
                <a:cs typeface="Microsoft Yahei"/>
                <a:sym typeface="Microsoft Yahei"/>
              </a:rPr>
              <a:t> Model</a:t>
            </a:r>
            <a:r>
              <a:rPr lang="en-US" sz="2800" b="1">
                <a:solidFill>
                  <a:srgbClr val="225870"/>
                </a:solidFill>
                <a:latin typeface="Microsoft Yahei"/>
                <a:ea typeface="Microsoft Yahei"/>
                <a:cs typeface="Microsoft Yahei"/>
                <a:sym typeface="Microsoft Yahei"/>
              </a:rPr>
              <a:t> Outline</a:t>
            </a:r>
            <a:endParaRPr sz="1100" b="0" i="0" u="none" strike="noStrike" cap="none">
              <a:solidFill>
                <a:schemeClr val="dk1"/>
              </a:solidFill>
              <a:latin typeface="Calibri"/>
              <a:ea typeface="Calibri"/>
              <a:cs typeface="Calibri"/>
              <a:sym typeface="Calibri"/>
            </a:endParaRPr>
          </a:p>
        </p:txBody>
      </p:sp>
      <p:sp>
        <p:nvSpPr>
          <p:cNvPr id="365" name="Google Shape;365;p22"/>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grpSp>
        <p:nvGrpSpPr>
          <p:cNvPr id="532" name="Google Shape;532;p30"/>
          <p:cNvGrpSpPr/>
          <p:nvPr/>
        </p:nvGrpSpPr>
        <p:grpSpPr>
          <a:xfrm>
            <a:off x="0" y="0"/>
            <a:ext cx="12192001" cy="6858000"/>
            <a:chOff x="0" y="0"/>
            <a:chExt cx="12192001" cy="6858000"/>
          </a:xfrm>
        </p:grpSpPr>
        <p:pic>
          <p:nvPicPr>
            <p:cNvPr id="533" name="Google Shape;533;p3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534" name="Google Shape;534;p3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535" name="Google Shape;535;p3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536" name="Google Shape;536;p3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537" name="Google Shape;537;p3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538" name="Google Shape;538;p3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539" name="Google Shape;539;p3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540" name="Google Shape;540;p3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542" name="Google Shape;542;p30"/>
          <p:cNvSpPr txBox="1"/>
          <p:nvPr/>
        </p:nvSpPr>
        <p:spPr>
          <a:xfrm>
            <a:off x="1406705" y="1308303"/>
            <a:ext cx="7762200" cy="796925"/>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000"/>
              <a:t>VisualBERT</a:t>
            </a:r>
            <a:r>
              <a:rPr lang="en-US" sz="1000" baseline="30000">
                <a:solidFill>
                  <a:schemeClr val="dk1"/>
                </a:solidFill>
              </a:rPr>
              <a:t>[12]</a:t>
            </a:r>
            <a:r>
              <a:rPr lang="en-US" sz="1000"/>
              <a:t> integrates BERT</a:t>
            </a:r>
            <a:r>
              <a:rPr lang="en-US" sz="1000" baseline="30000">
                <a:solidFill>
                  <a:schemeClr val="dk1"/>
                </a:solidFill>
              </a:rPr>
              <a:t>[8]</a:t>
            </a:r>
            <a:r>
              <a:rPr lang="en-US" sz="1000"/>
              <a:t>, a Transformer-based model for natural language processing, and pretrained object proposals systems Faster-RCNN</a:t>
            </a:r>
            <a:r>
              <a:rPr lang="en-US" sz="1000" baseline="30000">
                <a:solidFill>
                  <a:schemeClr val="dk1"/>
                </a:solidFill>
              </a:rPr>
              <a:t>[13]</a:t>
            </a:r>
            <a:r>
              <a:rPr lang="en-US" sz="1000"/>
              <a:t> </a:t>
            </a:r>
            <a:r>
              <a:rPr lang="en-US" sz="1000"/>
              <a:t>to be applied to a variety of vision-and-language tasks.</a:t>
            </a:r>
            <a:endParaRPr sz="1000"/>
          </a:p>
          <a:p>
            <a:pPr marL="457200" lvl="0" indent="-342900" algn="l" rtl="0">
              <a:spcBef>
                <a:spcPts val="0"/>
              </a:spcBef>
              <a:spcAft>
                <a:spcPts val="0"/>
              </a:spcAft>
              <a:buClr>
                <a:schemeClr val="dk1"/>
              </a:buClr>
              <a:buSzPts val="1800"/>
              <a:buChar char="●"/>
            </a:pPr>
            <a:r>
              <a:rPr lang="en-US" sz="1000">
                <a:solidFill>
                  <a:schemeClr val="dk1"/>
                </a:solidFill>
              </a:rPr>
              <a:t> In addition to all the components of BERT, a set of visual embeddings are included in Visual Bert, F, to model an image. Each f ∈ F corresponds to a bounding region in the image, derived from an object detector .</a:t>
            </a:r>
            <a:endParaRPr sz="1000"/>
          </a:p>
        </p:txBody>
      </p:sp>
      <p:pic>
        <p:nvPicPr>
          <p:cNvPr id="543" name="Google Shape;543;p30"/>
          <p:cNvPicPr preferRelativeResize="0"/>
          <p:nvPr/>
        </p:nvPicPr>
        <p:blipFill>
          <a:blip r:embed="rId2"/>
          <a:stretch>
            <a:fillRect/>
          </a:stretch>
        </p:blipFill>
        <p:spPr>
          <a:xfrm>
            <a:off x="1614485" y="2786640"/>
            <a:ext cx="2806426" cy="2722859"/>
          </a:xfrm>
          <a:prstGeom prst="rect">
            <a:avLst/>
          </a:prstGeom>
          <a:noFill/>
          <a:ln>
            <a:noFill/>
          </a:ln>
        </p:spPr>
      </p:pic>
      <p:pic>
        <p:nvPicPr>
          <p:cNvPr id="544" name="Google Shape;544;p30"/>
          <p:cNvPicPr preferRelativeResize="0"/>
          <p:nvPr/>
        </p:nvPicPr>
        <p:blipFill>
          <a:blip r:embed="rId3"/>
          <a:stretch>
            <a:fillRect/>
          </a:stretch>
        </p:blipFill>
        <p:spPr>
          <a:xfrm>
            <a:off x="5802633" y="2977375"/>
            <a:ext cx="3263125" cy="2048900"/>
          </a:xfrm>
          <a:prstGeom prst="rect">
            <a:avLst/>
          </a:prstGeom>
          <a:noFill/>
          <a:ln w="28575" cap="flat" cmpd="sng">
            <a:solidFill>
              <a:schemeClr val="dk1"/>
            </a:solidFill>
            <a:prstDash val="solid"/>
            <a:round/>
            <a:headEnd type="none" w="sm" len="sm"/>
            <a:tailEnd type="none" w="sm" len="sm"/>
          </a:ln>
        </p:spPr>
      </p:pic>
      <p:sp>
        <p:nvSpPr>
          <p:cNvPr id="545" name="Google Shape;545;p30"/>
          <p:cNvSpPr/>
          <p:nvPr/>
        </p:nvSpPr>
        <p:spPr>
          <a:xfrm>
            <a:off x="6178623" y="4080650"/>
            <a:ext cx="1953000" cy="1595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0"/>
          <p:cNvSpPr/>
          <p:nvPr/>
        </p:nvSpPr>
        <p:spPr>
          <a:xfrm>
            <a:off x="6808750" y="4760125"/>
            <a:ext cx="751500" cy="71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0"/>
          <p:cNvSpPr txBox="1"/>
          <p:nvPr/>
        </p:nvSpPr>
        <p:spPr>
          <a:xfrm>
            <a:off x="8290425" y="4410875"/>
            <a:ext cx="87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0000FF"/>
                </a:solidFill>
              </a:rPr>
              <a:t>Person 0.996</a:t>
            </a:r>
            <a:endParaRPr>
              <a:solidFill>
                <a:srgbClr val="0000FF"/>
              </a:solidFill>
            </a:endParaRPr>
          </a:p>
        </p:txBody>
      </p:sp>
      <p:sp>
        <p:nvSpPr>
          <p:cNvPr id="548" name="Google Shape;548;p30"/>
          <p:cNvSpPr txBox="1"/>
          <p:nvPr/>
        </p:nvSpPr>
        <p:spPr>
          <a:xfrm>
            <a:off x="7729500" y="5109375"/>
            <a:ext cx="182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latin typeface="Calibri"/>
                <a:ea typeface="Calibri"/>
                <a:cs typeface="Calibri"/>
                <a:sym typeface="Calibri"/>
              </a:rPr>
              <a:t>Water Cup 0.97</a:t>
            </a:r>
            <a:endParaRPr>
              <a:solidFill>
                <a:srgbClr val="FF0000"/>
              </a:solidFill>
              <a:latin typeface="Calibri"/>
              <a:ea typeface="Calibri"/>
              <a:cs typeface="Calibri"/>
              <a:sym typeface="Calibri"/>
            </a:endParaRPr>
          </a:p>
        </p:txBody>
      </p:sp>
      <p:sp>
        <p:nvSpPr>
          <p:cNvPr id="549" name="Google Shape;549;p30"/>
          <p:cNvSpPr txBox="1"/>
          <p:nvPr>
            <p:ph type="sldNum" idx="12"/>
          </p:nvPr>
        </p:nvSpPr>
        <p:spPr>
          <a:xfrm>
            <a:off x="9788675" y="62709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VisualBERT</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53" name="Shape 553"/>
        <p:cNvGrpSpPr/>
        <p:nvPr/>
      </p:nvGrpSpPr>
      <p:grpSpPr>
        <a:xfrm>
          <a:off x="0" y="0"/>
          <a:ext cx="0" cy="0"/>
          <a:chOff x="0" y="0"/>
          <a:chExt cx="0" cy="0"/>
        </a:xfrm>
      </p:grpSpPr>
      <p:grpSp>
        <p:nvGrpSpPr>
          <p:cNvPr id="554" name="Google Shape;554;p31"/>
          <p:cNvGrpSpPr/>
          <p:nvPr/>
        </p:nvGrpSpPr>
        <p:grpSpPr>
          <a:xfrm>
            <a:off x="0" y="0"/>
            <a:ext cx="12192001" cy="6858000"/>
            <a:chOff x="0" y="0"/>
            <a:chExt cx="12192001" cy="6858000"/>
          </a:xfrm>
        </p:grpSpPr>
        <p:pic>
          <p:nvPicPr>
            <p:cNvPr id="555" name="Google Shape;555;p31"/>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556" name="Google Shape;556;p31"/>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557" name="Google Shape;557;p31"/>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558" name="Google Shape;558;p31"/>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559" name="Google Shape;559;p31"/>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560" name="Google Shape;560;p31"/>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561" name="Google Shape;561;p31"/>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562" name="Google Shape;562;p31"/>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563" name="Google Shape;563;p31"/>
          <p:cNvSpPr txBox="1"/>
          <p:nvPr/>
        </p:nvSpPr>
        <p:spPr>
          <a:xfrm>
            <a:off x="1779213" y="4054385"/>
            <a:ext cx="8536500" cy="7969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All of the subwords in an input sentence are mapped to a set of embeddings, E. Each embedding e ∈ E is computed as the sum of </a:t>
            </a:r>
            <a:endParaRPr sz="1000"/>
          </a:p>
          <a:p>
            <a:pPr marL="0" lvl="0" indent="0" algn="l" rtl="0">
              <a:spcBef>
                <a:spcPts val="0"/>
              </a:spcBef>
              <a:spcAft>
                <a:spcPts val="0"/>
              </a:spcAft>
              <a:buNone/>
            </a:pPr>
            <a:r>
              <a:rPr lang="en-US" sz="1000"/>
              <a:t>1) a token embedding et, specific to the subword, </a:t>
            </a:r>
            <a:endParaRPr sz="1000"/>
          </a:p>
          <a:p>
            <a:pPr marL="0" lvl="0" indent="0" algn="l" rtl="0">
              <a:spcBef>
                <a:spcPts val="0"/>
              </a:spcBef>
              <a:spcAft>
                <a:spcPts val="0"/>
              </a:spcAft>
              <a:buNone/>
            </a:pPr>
            <a:r>
              <a:rPr lang="en-US" sz="1000"/>
              <a:t>2) a segment embedding es, indicating which part of text the token comes from (e.g., the hypothesis from an entailment pair) </a:t>
            </a:r>
            <a:endParaRPr sz="1000"/>
          </a:p>
          <a:p>
            <a:pPr marL="0" lvl="0" indent="0" algn="l" rtl="0">
              <a:spcBef>
                <a:spcPts val="0"/>
              </a:spcBef>
              <a:spcAft>
                <a:spcPts val="0"/>
              </a:spcAft>
              <a:buNone/>
            </a:pPr>
            <a:r>
              <a:rPr lang="en-US" sz="1000"/>
              <a:t>3) a position embedding ep, indicating the position of the token in the sentence. </a:t>
            </a:r>
            <a:endParaRPr sz="1000"/>
          </a:p>
        </p:txBody>
      </p:sp>
      <p:pic>
        <p:nvPicPr>
          <p:cNvPr id="564" name="Google Shape;564;p31"/>
          <p:cNvPicPr preferRelativeResize="0"/>
          <p:nvPr/>
        </p:nvPicPr>
        <p:blipFill>
          <a:blip r:embed="rId2"/>
          <a:stretch>
            <a:fillRect/>
          </a:stretch>
        </p:blipFill>
        <p:spPr>
          <a:xfrm>
            <a:off x="1779225" y="819175"/>
            <a:ext cx="8633530" cy="2711450"/>
          </a:xfrm>
          <a:prstGeom prst="rect">
            <a:avLst/>
          </a:prstGeom>
          <a:noFill/>
          <a:ln>
            <a:noFill/>
          </a:ln>
        </p:spPr>
      </p:pic>
      <p:sp>
        <p:nvSpPr>
          <p:cNvPr id="565" name="Google Shape;565;p31"/>
          <p:cNvSpPr txBox="1"/>
          <p:nvPr/>
        </p:nvSpPr>
        <p:spPr>
          <a:xfrm>
            <a:off x="497425" y="203575"/>
            <a:ext cx="693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 Input of Text </a:t>
            </a:r>
            <a:endParaRPr lang="en-US" sz="2800">
              <a:solidFill>
                <a:srgbClr val="225870"/>
              </a:solidFill>
            </a:endParaRPr>
          </a:p>
        </p:txBody>
      </p:sp>
      <p:sp>
        <p:nvSpPr>
          <p:cNvPr id="566" name="Google Shape;566;p31"/>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1397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VisualBERT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904240" y="1042670"/>
            <a:ext cx="3789680" cy="1476375"/>
          </a:xfrm>
          <a:prstGeom prst="rect">
            <a:avLst/>
          </a:prstGeom>
          <a:noFill/>
        </p:spPr>
        <p:txBody>
          <a:bodyPr wrap="none" rtlCol="0">
            <a:spAutoFit/>
          </a:bodyPr>
          <a:p>
            <a:pPr algn="l"/>
            <a:r>
              <a:rPr lang="en-US" sz="1000"/>
              <a:t># Assuming you have a list or array containing your target labels</a:t>
            </a:r>
            <a:endParaRPr lang="en-US" sz="1000"/>
          </a:p>
          <a:p>
            <a:pPr algn="l"/>
            <a:r>
              <a:rPr lang="en-US" sz="1000"/>
              <a:t>y_train = df_train["label"].values.tolist()</a:t>
            </a:r>
            <a:endParaRPr lang="en-US" sz="1000"/>
          </a:p>
          <a:p>
            <a:pPr algn="l"/>
            <a:endParaRPr lang="en-US" sz="1000"/>
          </a:p>
          <a:p>
            <a:pPr algn="l"/>
            <a:r>
              <a:rPr lang="en-US" sz="1000"/>
              <a:t># Use compute_class_weight to calculate class weights</a:t>
            </a:r>
            <a:endParaRPr lang="en-US" sz="1000"/>
          </a:p>
          <a:p>
            <a:pPr algn="l"/>
            <a:r>
              <a:rPr lang="en-US" sz="1000"/>
              <a:t>class_weights = class_weight.compute_class_weight(</a:t>
            </a:r>
            <a:endParaRPr lang="en-US" sz="1000"/>
          </a:p>
          <a:p>
            <a:pPr algn="l"/>
            <a:r>
              <a:rPr lang="en-US" sz="1000"/>
              <a:t>    class_weight='balanced',</a:t>
            </a:r>
            <a:endParaRPr lang="en-US" sz="1000"/>
          </a:p>
          <a:p>
            <a:pPr algn="l"/>
            <a:r>
              <a:rPr lang="en-US" sz="1000"/>
              <a:t>    classes=np.unique(y_train),</a:t>
            </a:r>
            <a:endParaRPr lang="en-US" sz="1000"/>
          </a:p>
          <a:p>
            <a:pPr algn="l"/>
            <a:r>
              <a:rPr lang="en-US" sz="1000"/>
              <a:t>    y=y_train</a:t>
            </a:r>
            <a:endParaRPr lang="en-US" sz="1000"/>
          </a:p>
          <a:p>
            <a:pPr algn="l"/>
            <a:r>
              <a:rPr lang="en-US" sz="1000"/>
              <a:t>)</a:t>
            </a:r>
            <a:endParaRPr lang="en-US" sz="1000"/>
          </a:p>
        </p:txBody>
      </p:sp>
      <p:sp>
        <p:nvSpPr>
          <p:cNvPr id="5" name="Text Box 4"/>
          <p:cNvSpPr txBox="1"/>
          <p:nvPr/>
        </p:nvSpPr>
        <p:spPr>
          <a:xfrm>
            <a:off x="959485" y="2519045"/>
            <a:ext cx="2739390" cy="1783715"/>
          </a:xfrm>
          <a:prstGeom prst="rect">
            <a:avLst/>
          </a:prstGeom>
          <a:noFill/>
        </p:spPr>
        <p:txBody>
          <a:bodyPr wrap="none" rtlCol="0">
            <a:spAutoFit/>
          </a:bodyPr>
          <a:p>
            <a:pPr algn="l"/>
            <a:r>
              <a:rPr lang="en-US" sz="1000"/>
              <a:t>from datasets import list_metrics, load_metric</a:t>
            </a:r>
            <a:endParaRPr lang="en-US" sz="1000"/>
          </a:p>
          <a:p>
            <a:pPr algn="l"/>
            <a:endParaRPr lang="en-US" sz="1000"/>
          </a:p>
          <a:p>
            <a:pPr algn="l"/>
            <a:r>
              <a:rPr lang="en-US" sz="1000"/>
              <a:t># List available metrics</a:t>
            </a:r>
            <a:endParaRPr lang="en-US" sz="1000"/>
          </a:p>
          <a:p>
            <a:pPr algn="l"/>
            <a:r>
              <a:rPr lang="en-US" sz="1000"/>
              <a:t>metrics_list = list_metrics()</a:t>
            </a:r>
            <a:endParaRPr lang="en-US" sz="1000"/>
          </a:p>
          <a:p>
            <a:pPr algn="l"/>
            <a:r>
              <a:rPr lang="en-US" sz="1000"/>
              <a:t>print(metrics_list)</a:t>
            </a:r>
            <a:endParaRPr lang="en-US" sz="1000"/>
          </a:p>
          <a:p>
            <a:pPr algn="l"/>
            <a:endParaRPr lang="en-US" sz="1000"/>
          </a:p>
          <a:p>
            <a:pPr algn="l"/>
            <a:r>
              <a:rPr lang="en-US" sz="1000"/>
              <a:t># Load specific metrics</a:t>
            </a:r>
            <a:endParaRPr lang="en-US" sz="1000"/>
          </a:p>
          <a:p>
            <a:pPr algn="l"/>
            <a:r>
              <a:rPr lang="en-US" sz="1000"/>
              <a:t>acc_metric = load_metric('accuracy')</a:t>
            </a:r>
            <a:endParaRPr lang="en-US" sz="1000"/>
          </a:p>
          <a:p>
            <a:pPr algn="l"/>
            <a:r>
              <a:rPr lang="en-US" sz="1000"/>
              <a:t>f1_metric = load_metric('f1')</a:t>
            </a:r>
            <a:endParaRPr lang="en-US" sz="1000"/>
          </a:p>
          <a:p>
            <a:pPr algn="l"/>
            <a:r>
              <a:rPr lang="en-US" sz="1000"/>
              <a:t>precision_metric = load_metric('precision')</a:t>
            </a:r>
            <a:endParaRPr lang="en-US" sz="1000"/>
          </a:p>
          <a:p>
            <a:pPr algn="l"/>
            <a:r>
              <a:rPr lang="en-US" sz="1000"/>
              <a:t>recall_metric = load_metric('recall')</a:t>
            </a:r>
            <a:endParaRPr lang="en-US" sz="1000"/>
          </a:p>
        </p:txBody>
      </p:sp>
      <p:sp>
        <p:nvSpPr>
          <p:cNvPr id="6" name="Text Box 5"/>
          <p:cNvSpPr txBox="1"/>
          <p:nvPr/>
        </p:nvSpPr>
        <p:spPr>
          <a:xfrm>
            <a:off x="959485" y="4351020"/>
            <a:ext cx="3225165" cy="2399665"/>
          </a:xfrm>
          <a:prstGeom prst="rect">
            <a:avLst/>
          </a:prstGeom>
          <a:noFill/>
        </p:spPr>
        <p:txBody>
          <a:bodyPr wrap="square" rtlCol="0">
            <a:spAutoFit/>
          </a:bodyPr>
          <a:p>
            <a:pPr algn="l"/>
            <a:r>
              <a:rPr lang="en-US" sz="1000">
                <a:sym typeface="+mn-ea"/>
              </a:rPr>
              <a:t>import torch</a:t>
            </a:r>
            <a:endParaRPr lang="en-US" sz="1000"/>
          </a:p>
          <a:p>
            <a:pPr algn="l"/>
            <a:r>
              <a:rPr lang="en-US" sz="1000">
                <a:sym typeface="+mn-ea"/>
              </a:rPr>
              <a:t>import os</a:t>
            </a:r>
            <a:endParaRPr lang="en-US" sz="1000"/>
          </a:p>
          <a:p>
            <a:pPr algn="l"/>
            <a:r>
              <a:rPr lang="en-US" sz="1000">
                <a:sym typeface="+mn-ea"/>
              </a:rPr>
              <a:t>import numpy as np</a:t>
            </a:r>
            <a:endParaRPr lang="en-US" sz="1000"/>
          </a:p>
          <a:p>
            <a:pPr algn="l"/>
            <a:r>
              <a:rPr lang="en-US" sz="1000">
                <a:sym typeface="+mn-ea"/>
              </a:rPr>
              <a:t>from transformers import ViTFeatureExtractor, ViTModel</a:t>
            </a:r>
            <a:endParaRPr lang="en-US" sz="1000"/>
          </a:p>
          <a:p>
            <a:pPr algn="l"/>
            <a:r>
              <a:rPr lang="en-US" sz="1000">
                <a:sym typeface="+mn-ea"/>
              </a:rPr>
              <a:t>from PIL import Image</a:t>
            </a:r>
            <a:endParaRPr lang="en-US" sz="1000"/>
          </a:p>
          <a:p>
            <a:pPr algn="l"/>
            <a:r>
              <a:rPr lang="en-US" sz="1000">
                <a:sym typeface="+mn-ea"/>
              </a:rPr>
              <a:t>from torch.utils.data import Dataset</a:t>
            </a:r>
            <a:endParaRPr lang="en-US" sz="1000"/>
          </a:p>
          <a:p>
            <a:pPr algn="l"/>
            <a:endParaRPr lang="en-US" sz="1000"/>
          </a:p>
          <a:p>
            <a:pPr algn="l"/>
            <a:r>
              <a:rPr lang="en-US" sz="1000">
                <a:sym typeface="+mn-ea"/>
              </a:rPr>
              <a:t># Load ViT model and feature extractor</a:t>
            </a:r>
            <a:endParaRPr lang="en-US" sz="1000"/>
          </a:p>
          <a:p>
            <a:pPr algn="l"/>
            <a:r>
              <a:rPr lang="en-US" sz="1000">
                <a:sym typeface="+mn-ea"/>
              </a:rPr>
              <a:t>feature_extractor = ViTFeatureExtractor.from_pretrained('google/vit-base-patch16-224-in21k')</a:t>
            </a:r>
            <a:endParaRPr lang="en-US" sz="1000"/>
          </a:p>
          <a:p>
            <a:pPr algn="l"/>
            <a:r>
              <a:rPr lang="en-US" sz="1000">
                <a:sym typeface="+mn-ea"/>
              </a:rPr>
              <a:t>feature_model = ViTModel.from_pretrained('google/vit-base-patch16-224-in21k').to('cuda')</a:t>
            </a:r>
            <a:endParaRPr lang="en-US" sz="1000"/>
          </a:p>
        </p:txBody>
      </p:sp>
      <p:sp>
        <p:nvSpPr>
          <p:cNvPr id="7" name="Text Box 6"/>
          <p:cNvSpPr txBox="1"/>
          <p:nvPr/>
        </p:nvSpPr>
        <p:spPr>
          <a:xfrm>
            <a:off x="4979670" y="1042670"/>
            <a:ext cx="2882900" cy="5939155"/>
          </a:xfrm>
          <a:prstGeom prst="rect">
            <a:avLst/>
          </a:prstGeom>
          <a:noFill/>
        </p:spPr>
        <p:txBody>
          <a:bodyPr wrap="square" rtlCol="0">
            <a:spAutoFit/>
          </a:bodyPr>
          <a:p>
            <a:pPr algn="l"/>
            <a:r>
              <a:rPr lang="en-US" sz="1000">
                <a:sym typeface="+mn-ea"/>
              </a:rPr>
              <a:t>class HatefulMemesData(Dataset):</a:t>
            </a:r>
            <a:endParaRPr lang="en-US" sz="1000"/>
          </a:p>
          <a:p>
            <a:pPr algn="l"/>
            <a:r>
              <a:rPr lang="en-US" sz="1000">
                <a:sym typeface="+mn-ea"/>
              </a:rPr>
              <a:t>    def __init__(self, df, tokenizer, sequence_length, print_text=False):         </a:t>
            </a:r>
            <a:endParaRPr lang="en-US" sz="1000"/>
          </a:p>
          <a:p>
            <a:pPr algn="l"/>
            <a:r>
              <a:rPr lang="en-US" sz="1000">
                <a:sym typeface="+mn-ea"/>
              </a:rPr>
              <a:t>        self.sequence_length = sequence_length</a:t>
            </a:r>
            <a:endParaRPr lang="en-US" sz="1000"/>
          </a:p>
          <a:p>
            <a:pPr algn="l"/>
            <a:r>
              <a:rPr lang="en-US" sz="1000">
                <a:sym typeface="+mn-ea"/>
              </a:rPr>
              <a:t>        self.tokenizer = tokenizer</a:t>
            </a:r>
            <a:endParaRPr lang="en-US" sz="1000"/>
          </a:p>
          <a:p>
            <a:pPr algn="l"/>
            <a:r>
              <a:rPr lang="en-US" sz="1000">
                <a:sym typeface="+mn-ea"/>
              </a:rPr>
              <a:t>        self.print_text = print_text</a:t>
            </a:r>
            <a:endParaRPr lang="en-US" sz="1000"/>
          </a:p>
          <a:p>
            <a:pPr algn="l"/>
            <a:endParaRPr lang="en-US" sz="1000"/>
          </a:p>
          <a:p>
            <a:pPr algn="l"/>
            <a:r>
              <a:rPr lang="en-US" sz="1000">
                <a:sym typeface="+mn-ea"/>
              </a:rPr>
              <a:t>        texts = df["text"].values.tolist()</a:t>
            </a:r>
            <a:endParaRPr lang="en-US" sz="1000"/>
          </a:p>
          <a:p>
            <a:pPr algn="l"/>
            <a:r>
              <a:rPr lang="en-US" sz="1000">
                <a:sym typeface="+mn-ea"/>
              </a:rPr>
              <a:t>        labels = df["label"].values.tolist()</a:t>
            </a:r>
            <a:endParaRPr lang="en-US" sz="1000"/>
          </a:p>
          <a:p>
            <a:pPr algn="l"/>
            <a:r>
              <a:rPr lang="en-US" sz="1000">
                <a:sym typeface="+mn-ea"/>
              </a:rPr>
              <a:t>        images = df["img"].values.tolist()</a:t>
            </a:r>
            <a:endParaRPr lang="en-US" sz="1000"/>
          </a:p>
          <a:p>
            <a:pPr algn="l"/>
            <a:r>
              <a:rPr lang="en-US" sz="1000">
                <a:sym typeface="+mn-ea"/>
              </a:rPr>
              <a:t>        ids =  df["idx"].values.tolist()</a:t>
            </a:r>
            <a:endParaRPr lang="en-US" sz="1000"/>
          </a:p>
          <a:p>
            <a:pPr algn="l"/>
            <a:endParaRPr lang="en-US" sz="1000"/>
          </a:p>
          <a:p>
            <a:pPr algn="l"/>
            <a:r>
              <a:rPr lang="en-US" sz="1000">
                <a:sym typeface="+mn-ea"/>
              </a:rPr>
              <a:t>        self.dataset = []</a:t>
            </a:r>
            <a:endParaRPr lang="en-US" sz="1000"/>
          </a:p>
          <a:p>
            <a:pPr algn="l"/>
            <a:r>
              <a:rPr lang="en-US" sz="1000">
                <a:sym typeface="+mn-ea"/>
              </a:rPr>
              <a:t>        for i, inp in enumerate(texts):</a:t>
            </a:r>
            <a:endParaRPr lang="en-US" sz="1000"/>
          </a:p>
          <a:p>
            <a:pPr algn="l"/>
            <a:r>
              <a:rPr lang="en-US" sz="1000">
                <a:sym typeface="+mn-ea"/>
              </a:rPr>
              <a:t>            self.dataset.append({"text": inp, "label": labels[i], 'idx': ids[i], 'image': images[i]})</a:t>
            </a:r>
            <a:endParaRPr lang="en-US" sz="1000"/>
          </a:p>
          <a:p>
            <a:pPr algn="l"/>
            <a:r>
              <a:rPr lang="en-US" sz="1000">
                <a:sym typeface="+mn-ea"/>
              </a:rPr>
              <a:t>  </a:t>
            </a:r>
            <a:endParaRPr lang="en-US" sz="1000"/>
          </a:p>
          <a:p>
            <a:pPr algn="l"/>
            <a:r>
              <a:rPr lang="en-US" sz="1000">
                <a:sym typeface="+mn-ea"/>
              </a:rPr>
              <a:t>    def __len__(self):</a:t>
            </a:r>
            <a:endParaRPr lang="en-US" sz="1000"/>
          </a:p>
          <a:p>
            <a:pPr algn="l"/>
            <a:r>
              <a:rPr lang="en-US" sz="1000">
                <a:sym typeface="+mn-ea"/>
              </a:rPr>
              <a:t>        return len(self.dataset)</a:t>
            </a:r>
            <a:endParaRPr lang="en-US" sz="1000"/>
          </a:p>
          <a:p>
            <a:pPr algn="l"/>
            <a:endParaRPr lang="en-US" sz="1000"/>
          </a:p>
          <a:p>
            <a:pPr algn="l"/>
            <a:r>
              <a:rPr lang="en-US" sz="1000">
                <a:sym typeface="+mn-ea"/>
              </a:rPr>
              <a:t>    def tokenize_data(self, example):</a:t>
            </a:r>
            <a:endParaRPr lang="en-US" sz="1000"/>
          </a:p>
          <a:p>
            <a:pPr algn="l"/>
            <a:r>
              <a:rPr lang="en-US" sz="1000">
                <a:sym typeface="+mn-ea"/>
              </a:rPr>
              <a:t>        idx = example['idx']</a:t>
            </a:r>
            <a:endParaRPr lang="en-US" sz="1000"/>
          </a:p>
          <a:p>
            <a:pPr algn="l"/>
            <a:r>
              <a:rPr lang="en-US" sz="1000">
                <a:sym typeface="+mn-ea"/>
              </a:rPr>
              <a:t>        idx = [idx] if isinstance(idx, str) else idx</a:t>
            </a:r>
            <a:endParaRPr lang="en-US" sz="1000"/>
          </a:p>
          <a:p>
            <a:pPr algn="l"/>
            <a:endParaRPr lang="en-US" sz="1000"/>
          </a:p>
          <a:p>
            <a:pPr algn="l"/>
            <a:r>
              <a:rPr lang="en-US" sz="1000">
                <a:sym typeface="+mn-ea"/>
              </a:rPr>
              <a:t>        encoded_dict = tokenizer(example['text'], padding='max_length', max_length=self.sequence_length, truncation=True, return_tensors='pt')</a:t>
            </a:r>
            <a:endParaRPr lang="en-US" sz="1000"/>
          </a:p>
          <a:p>
            <a:pPr algn="l"/>
            <a:r>
              <a:rPr lang="en-US" sz="1000">
                <a:sym typeface="+mn-ea"/>
              </a:rPr>
              <a:t>        tokens = encoded_dict['input_ids']</a:t>
            </a:r>
            <a:endParaRPr lang="en-US" sz="1000"/>
          </a:p>
          <a:p>
            <a:pPr algn="l"/>
            <a:r>
              <a:rPr lang="en-US" sz="1000">
                <a:sym typeface="+mn-ea"/>
              </a:rPr>
              <a:t>        token_type_ids = encoded_dict['token_type_ids']</a:t>
            </a:r>
            <a:endParaRPr lang="en-US" sz="1000"/>
          </a:p>
          <a:p>
            <a:pPr algn="l"/>
            <a:r>
              <a:rPr lang="en-US" sz="1000">
                <a:sym typeface="+mn-ea"/>
              </a:rPr>
              <a:t>        attn_mask = encoded_dict['attention_mask']</a:t>
            </a:r>
            <a:endParaRPr lang="en-US" sz="1000"/>
          </a:p>
          <a:p>
            <a:pPr algn="l"/>
            <a:r>
              <a:rPr lang="en-US" sz="1000">
                <a:sym typeface="+mn-ea"/>
              </a:rPr>
              <a:t>        </a:t>
            </a:r>
            <a:endParaRPr lang="en-US" sz="1000"/>
          </a:p>
          <a:p>
            <a:pPr algn="l"/>
            <a:r>
              <a:rPr lang="en-US" sz="1000">
                <a:sym typeface="+mn-ea"/>
              </a:rPr>
              <a:t>        targets = torch.tensor(example['label']).type(torch.int64)</a:t>
            </a:r>
            <a:endParaRPr lang="en-US" sz="1000"/>
          </a:p>
          <a:p>
            <a:pPr algn="l"/>
            <a:endParaRPr lang="en-US" sz="1000"/>
          </a:p>
          <a:p>
            <a:pPr algn="l"/>
            <a:r>
              <a:rPr lang="en-US" sz="1000">
                <a:sym typeface="+mn-ea"/>
              </a:rPr>
              <a:t>       </a:t>
            </a:r>
            <a:endParaRPr lang="en-US" sz="1000"/>
          </a:p>
        </p:txBody>
      </p:sp>
      <p:sp>
        <p:nvSpPr>
          <p:cNvPr id="8" name="Text Box 7"/>
          <p:cNvSpPr txBox="1"/>
          <p:nvPr/>
        </p:nvSpPr>
        <p:spPr>
          <a:xfrm>
            <a:off x="8101965" y="502920"/>
            <a:ext cx="3787775" cy="6400800"/>
          </a:xfrm>
          <a:prstGeom prst="rect">
            <a:avLst/>
          </a:prstGeom>
          <a:noFill/>
        </p:spPr>
        <p:txBody>
          <a:bodyPr wrap="square" rtlCol="0">
            <a:spAutoFit/>
          </a:bodyPr>
          <a:p>
            <a:pPr algn="l"/>
            <a:r>
              <a:rPr lang="en-US" sz="1000">
                <a:sym typeface="+mn-ea"/>
              </a:rPr>
              <a:t> # Get Visual Embeddings</a:t>
            </a:r>
            <a:endParaRPr lang="en-US" sz="1000"/>
          </a:p>
          <a:p>
            <a:pPr algn="l"/>
            <a:r>
              <a:rPr lang="en-US" sz="1000">
                <a:sym typeface="+mn-ea"/>
              </a:rPr>
              <a:t>        try:</a:t>
            </a:r>
            <a:endParaRPr lang="en-US" sz="1000"/>
          </a:p>
          <a:p>
            <a:pPr algn="l"/>
            <a:r>
              <a:rPr lang="en-US" sz="1000">
                <a:sym typeface="+mn-ea"/>
              </a:rPr>
              <a:t>            img = example['image']</a:t>
            </a:r>
            <a:endParaRPr lang="en-US" sz="1000"/>
          </a:p>
          <a:p>
            <a:pPr algn="l"/>
            <a:r>
              <a:rPr lang="en-US" sz="1000">
                <a:sym typeface="+mn-ea"/>
              </a:rPr>
              <a:t>            img = Image.open(os.path.join('hateful_memes', img))</a:t>
            </a:r>
            <a:endParaRPr lang="en-US" sz="1000"/>
          </a:p>
          <a:p>
            <a:pPr algn="l"/>
            <a:r>
              <a:rPr lang="en-US" sz="1000">
                <a:sym typeface="+mn-ea"/>
              </a:rPr>
              <a:t>            img = np.array(img)</a:t>
            </a:r>
            <a:endParaRPr lang="en-US" sz="1000"/>
          </a:p>
          <a:p>
            <a:pPr algn="l"/>
            <a:r>
              <a:rPr lang="en-US" sz="1000">
                <a:sym typeface="+mn-ea"/>
              </a:rPr>
              <a:t>            img = img[...,:3]</a:t>
            </a:r>
            <a:endParaRPr lang="en-US" sz="1000"/>
          </a:p>
          <a:p>
            <a:pPr algn="l"/>
            <a:r>
              <a:rPr lang="en-US" sz="1000">
                <a:sym typeface="+mn-ea"/>
              </a:rPr>
              <a:t>            inputs = feature_extractor(images=img, return_tensors="pt")</a:t>
            </a:r>
            <a:endParaRPr lang="en-US" sz="1000"/>
          </a:p>
          <a:p>
            <a:pPr algn="l"/>
            <a:r>
              <a:rPr lang="en-US" sz="1000">
                <a:sym typeface="+mn-ea"/>
              </a:rPr>
              <a:t>            outputs = feature_model(**inputs.to('cuda'))</a:t>
            </a:r>
            <a:endParaRPr lang="en-US" sz="1000"/>
          </a:p>
          <a:p>
            <a:pPr algn="l"/>
            <a:r>
              <a:rPr lang="en-US" sz="1000">
                <a:sym typeface="+mn-ea"/>
              </a:rPr>
              <a:t>            visual_embeds = outputs.last_hidden_state</a:t>
            </a:r>
            <a:endParaRPr lang="en-US" sz="1000"/>
          </a:p>
          <a:p>
            <a:pPr algn="l"/>
            <a:r>
              <a:rPr lang="en-US" sz="1000">
                <a:sym typeface="+mn-ea"/>
              </a:rPr>
              <a:t>            visual_embeds = visual_embeds.cpu()</a:t>
            </a:r>
            <a:endParaRPr lang="en-US" sz="1000"/>
          </a:p>
          <a:p>
            <a:pPr algn="l"/>
            <a:r>
              <a:rPr lang="en-US" sz="1000">
                <a:sym typeface="+mn-ea"/>
              </a:rPr>
              <a:t>        except:</a:t>
            </a:r>
            <a:endParaRPr lang="en-US" sz="1000"/>
          </a:p>
          <a:p>
            <a:pPr algn="l"/>
            <a:r>
              <a:rPr lang="en-US" sz="1000">
                <a:sym typeface="+mn-ea"/>
              </a:rPr>
              <a:t>            visual_embeds = np.zeros(shape=(197, 768), dtype=float)</a:t>
            </a:r>
            <a:endParaRPr lang="en-US" sz="1000"/>
          </a:p>
          <a:p>
            <a:pPr algn="l"/>
            <a:r>
              <a:rPr lang="en-US" sz="1000">
                <a:sym typeface="+mn-ea"/>
              </a:rPr>
              <a:t>        visual_attention_mask = torch.ones(visual_embeds.shape[:-1], dtype=torch.int64)</a:t>
            </a:r>
            <a:endParaRPr lang="en-US" sz="1000"/>
          </a:p>
          <a:p>
            <a:pPr algn="l"/>
            <a:r>
              <a:rPr lang="en-US" sz="1000">
                <a:sym typeface="+mn-ea"/>
              </a:rPr>
              <a:t>        visual_token_type_ids = torch.ones(visual_embeds.shape[:-1], dtype=torch.int64)</a:t>
            </a:r>
            <a:endParaRPr lang="en-US" sz="1000"/>
          </a:p>
          <a:p>
            <a:pPr algn="l"/>
            <a:r>
              <a:rPr lang="en-US" sz="1000">
                <a:sym typeface="+mn-ea"/>
              </a:rPr>
              <a:t>        inputs={"input_ids": tokens.squeeze(),</a:t>
            </a:r>
            <a:endParaRPr lang="en-US" sz="1000"/>
          </a:p>
          <a:p>
            <a:pPr algn="l"/>
            <a:r>
              <a:rPr lang="en-US" sz="1000">
                <a:sym typeface="+mn-ea"/>
              </a:rPr>
              <a:t>            "attention_mask": attn_mask.squeeze(),</a:t>
            </a:r>
            <a:endParaRPr lang="en-US" sz="1000"/>
          </a:p>
          <a:p>
            <a:pPr algn="l"/>
            <a:r>
              <a:rPr lang="en-US" sz="1000">
                <a:sym typeface="+mn-ea"/>
              </a:rPr>
              <a:t>            "token_type_ids": token_type_ids.squeeze(),</a:t>
            </a:r>
            <a:endParaRPr lang="en-US" sz="1000"/>
          </a:p>
          <a:p>
            <a:pPr algn="l"/>
            <a:r>
              <a:rPr lang="en-US" sz="1000">
                <a:sym typeface="+mn-ea"/>
              </a:rPr>
              <a:t>            "visual_embeds": visual_embeds.squeeze(),</a:t>
            </a:r>
            <a:endParaRPr lang="en-US" sz="1000"/>
          </a:p>
          <a:p>
            <a:pPr algn="l"/>
            <a:r>
              <a:rPr lang="en-US" sz="1000">
                <a:sym typeface="+mn-ea"/>
              </a:rPr>
              <a:t>            "visual_token_type_ids": visual_token_type_ids.squeeze(),</a:t>
            </a:r>
            <a:endParaRPr lang="en-US" sz="1000"/>
          </a:p>
          <a:p>
            <a:pPr algn="l"/>
            <a:r>
              <a:rPr lang="en-US" sz="1000">
                <a:sym typeface="+mn-ea"/>
              </a:rPr>
              <a:t>            "visual_attention_mask": visual_attention_mask.squeeze(),</a:t>
            </a:r>
            <a:endParaRPr lang="en-US" sz="1000"/>
          </a:p>
          <a:p>
            <a:pPr algn="l"/>
            <a:r>
              <a:rPr lang="en-US" sz="1000">
                <a:sym typeface="+mn-ea"/>
              </a:rPr>
              <a:t>            "label": targets.squeeze()</a:t>
            </a:r>
            <a:endParaRPr lang="en-US" sz="1000"/>
          </a:p>
          <a:p>
            <a:pPr algn="l"/>
            <a:r>
              <a:rPr lang="en-US" sz="1000">
                <a:sym typeface="+mn-ea"/>
              </a:rPr>
              <a:t>        }</a:t>
            </a:r>
            <a:endParaRPr lang="en-US" sz="1000"/>
          </a:p>
          <a:p>
            <a:pPr algn="l"/>
            <a:r>
              <a:rPr lang="en-US" sz="1000">
                <a:sym typeface="+mn-ea"/>
              </a:rPr>
              <a:t>        return inputs</a:t>
            </a:r>
            <a:endParaRPr lang="en-US" sz="1000"/>
          </a:p>
          <a:p>
            <a:pPr algn="l"/>
            <a:endParaRPr lang="en-US" sz="1000"/>
          </a:p>
          <a:p>
            <a:pPr algn="l"/>
            <a:r>
              <a:rPr lang="en-US" sz="1000">
                <a:sym typeface="+mn-ea"/>
              </a:rPr>
              <a:t>    def __getitem__(self, index):</a:t>
            </a:r>
            <a:endParaRPr lang="en-US" sz="1000"/>
          </a:p>
          <a:p>
            <a:pPr algn="l"/>
            <a:r>
              <a:rPr lang="en-US" sz="1000">
                <a:sym typeface="+mn-ea"/>
              </a:rPr>
              <a:t>        inputs = self.tokenize_data(self.dataset[index])</a:t>
            </a:r>
            <a:endParaRPr lang="en-US" sz="1000"/>
          </a:p>
          <a:p>
            <a:pPr algn="l"/>
            <a:r>
              <a:rPr lang="en-US" sz="1000">
                <a:sym typeface="+mn-ea"/>
              </a:rPr>
              <a:t>        </a:t>
            </a:r>
            <a:endParaRPr lang="en-US" sz="1000"/>
          </a:p>
          <a:p>
            <a:pPr algn="l"/>
            <a:r>
              <a:rPr lang="en-US" sz="1000">
                <a:sym typeface="+mn-ea"/>
              </a:rPr>
              <a:t>        if self.print_text:</a:t>
            </a:r>
            <a:endParaRPr lang="en-US" sz="1000"/>
          </a:p>
          <a:p>
            <a:pPr algn="l"/>
            <a:r>
              <a:rPr lang="en-US" sz="1000">
                <a:sym typeface="+mn-ea"/>
              </a:rPr>
              <a:t>            for k in inputs.keys():</a:t>
            </a:r>
            <a:endParaRPr lang="en-US" sz="1000"/>
          </a:p>
          <a:p>
            <a:pPr algn="l"/>
            <a:r>
              <a:rPr lang="en-US" sz="1000">
                <a:sym typeface="+mn-ea"/>
              </a:rPr>
              <a:t>                print(k, inputs[k].shape, inputs[k].dtype)</a:t>
            </a:r>
            <a:endParaRPr lang="en-US" sz="1000"/>
          </a:p>
          <a:p>
            <a:pPr algn="l"/>
            <a:r>
              <a:rPr lang="en-US" sz="1000">
                <a:sym typeface="+mn-ea"/>
              </a:rPr>
              <a:t>        return inputs</a:t>
            </a:r>
            <a:endParaRPr lang="en-US" sz="1000"/>
          </a:p>
          <a:p>
            <a:pPr algn="l"/>
            <a:r>
              <a:rPr lang="en-US" sz="1000">
                <a:sym typeface="+mn-ea"/>
              </a:rPr>
              <a:t># Example usage</a:t>
            </a:r>
            <a:endParaRPr lang="en-US" sz="1000"/>
          </a:p>
          <a:p>
            <a:pPr algn="l"/>
            <a:r>
              <a:rPr lang="en-US" sz="1000">
                <a:sym typeface="+mn-ea"/>
              </a:rPr>
              <a:t>dataset = HatefulMemesData(df_val, tokenizer, 50, True)</a:t>
            </a:r>
            <a:endParaRPr lang="en-US" sz="1000"/>
          </a:p>
          <a:p>
            <a:pPr algn="l"/>
            <a:r>
              <a:rPr lang="en-US" sz="1000">
                <a:sym typeface="+mn-ea"/>
              </a:rPr>
              <a:t>example1 = dataset[100]</a:t>
            </a:r>
            <a:endParaRPr lang="en-US" sz="1000"/>
          </a:p>
          <a:p>
            <a:endParaRPr lang="en-US" sz="100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VisualBERT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4" name="Text Box 3"/>
          <p:cNvSpPr txBox="1"/>
          <p:nvPr/>
        </p:nvSpPr>
        <p:spPr>
          <a:xfrm>
            <a:off x="895350" y="1125220"/>
            <a:ext cx="3028950" cy="1938020"/>
          </a:xfrm>
          <a:prstGeom prst="rect">
            <a:avLst/>
          </a:prstGeom>
          <a:noFill/>
        </p:spPr>
        <p:txBody>
          <a:bodyPr wrap="square" rtlCol="0">
            <a:spAutoFit/>
          </a:bodyPr>
          <a:p>
            <a:pPr algn="l"/>
            <a:r>
              <a:rPr lang="en-US" sz="1000"/>
              <a:t># Load VisualBert configuration</a:t>
            </a:r>
            <a:endParaRPr lang="en-US" sz="1000"/>
          </a:p>
          <a:p>
            <a:pPr algn="l"/>
            <a:r>
              <a:rPr lang="en-US" sz="1000"/>
              <a:t>configuration = VisualBertConfig.from_pretrained('uclanlp/visualbert-nlvr2-coco-pre',</a:t>
            </a:r>
            <a:endParaRPr lang="en-US" sz="1000"/>
          </a:p>
          <a:p>
            <a:pPr algn="l"/>
            <a:r>
              <a:rPr lang="en-US" sz="1000"/>
              <a:t>                                                hidden_dropout_prob=0.3, attention_probs_dropout_prob=0.3)</a:t>
            </a:r>
            <a:endParaRPr lang="en-US" sz="1000"/>
          </a:p>
          <a:p>
            <a:pPr algn="l"/>
            <a:endParaRPr lang="en-US" sz="1000"/>
          </a:p>
          <a:p>
            <a:pPr algn="l"/>
            <a:r>
              <a:rPr lang="en-US" sz="1000"/>
              <a:t># Load VisualBert model</a:t>
            </a:r>
            <a:endParaRPr lang="en-US" sz="1000"/>
          </a:p>
          <a:p>
            <a:pPr algn="l"/>
            <a:r>
              <a:rPr lang="en-US" sz="1000"/>
              <a:t>model = VisualBertModel.from_pretrained('uclanlp/visualbert-nlvr2-coco-pre', config=configuration)</a:t>
            </a:r>
            <a:endParaRPr lang="en-US" sz="1000"/>
          </a:p>
        </p:txBody>
      </p:sp>
      <p:sp>
        <p:nvSpPr>
          <p:cNvPr id="5" name="Text Box 4"/>
          <p:cNvSpPr txBox="1"/>
          <p:nvPr/>
        </p:nvSpPr>
        <p:spPr>
          <a:xfrm>
            <a:off x="949960" y="3063240"/>
            <a:ext cx="3028950" cy="3169285"/>
          </a:xfrm>
          <a:prstGeom prst="rect">
            <a:avLst/>
          </a:prstGeom>
          <a:noFill/>
        </p:spPr>
        <p:txBody>
          <a:bodyPr wrap="square" rtlCol="0">
            <a:spAutoFit/>
          </a:bodyPr>
          <a:p>
            <a:pPr algn="l"/>
            <a:r>
              <a:rPr lang="en-US" sz="1000">
                <a:sym typeface="+mn-ea"/>
              </a:rPr>
              <a:t>weight_tensor = torch.FloatTensor(class_weights).cuda()</a:t>
            </a:r>
            <a:endParaRPr lang="en-US" sz="1000"/>
          </a:p>
          <a:p>
            <a:pPr algn="l"/>
            <a:endParaRPr lang="en-US" sz="1000"/>
          </a:p>
          <a:p>
            <a:pPr algn="l"/>
            <a:r>
              <a:rPr lang="en-US" sz="1000">
                <a:sym typeface="+mn-ea"/>
              </a:rPr>
              <a:t># Define VisualBERT Classifier</a:t>
            </a:r>
            <a:endParaRPr lang="en-US" sz="1000"/>
          </a:p>
          <a:p>
            <a:pPr algn="l"/>
            <a:r>
              <a:rPr lang="en-US" sz="1000">
                <a:sym typeface="+mn-ea"/>
              </a:rPr>
              <a:t>class VisualBERTClassifier(nn.Module):</a:t>
            </a:r>
            <a:endParaRPr lang="en-US" sz="1000"/>
          </a:p>
          <a:p>
            <a:pPr algn="l"/>
            <a:r>
              <a:rPr lang="en-US" sz="1000">
                <a:sym typeface="+mn-ea"/>
              </a:rPr>
              <a:t>    def __init__(self):</a:t>
            </a:r>
            <a:endParaRPr lang="en-US" sz="1000"/>
          </a:p>
          <a:p>
            <a:pPr algn="l"/>
            <a:r>
              <a:rPr lang="en-US" sz="1000">
                <a:sym typeface="+mn-ea"/>
              </a:rPr>
              <a:t>        super(VisualBERTClassifier, self).__init__()</a:t>
            </a:r>
            <a:endParaRPr lang="en-US" sz="1000"/>
          </a:p>
          <a:p>
            <a:pPr algn="l"/>
            <a:endParaRPr lang="en-US" sz="1000"/>
          </a:p>
          <a:p>
            <a:pPr algn="l"/>
            <a:r>
              <a:rPr lang="en-US" sz="1000">
                <a:sym typeface="+mn-ea"/>
              </a:rPr>
              <a:t>        # Load VisualBERT configuration</a:t>
            </a:r>
            <a:endParaRPr lang="en-US" sz="1000"/>
          </a:p>
          <a:p>
            <a:pPr algn="l"/>
            <a:r>
              <a:rPr lang="en-US" sz="1000">
                <a:sym typeface="+mn-ea"/>
              </a:rPr>
              <a:t>        configuration = VisualBertConfig.from_pretrained('uclanlp/visualbert-nlvr2-coco-pre',</a:t>
            </a:r>
            <a:endParaRPr lang="en-US" sz="1000"/>
          </a:p>
          <a:p>
            <a:pPr algn="l"/>
            <a:r>
              <a:rPr lang="en-US" sz="1000">
                <a:sym typeface="+mn-ea"/>
              </a:rPr>
              <a:t>                                                        hidden_dropout_prob=0.1, attention_probs_dropout_prob=0.1)</a:t>
            </a:r>
            <a:endParaRPr lang="en-US" sz="1000"/>
          </a:p>
          <a:p>
            <a:pPr algn="l"/>
            <a:r>
              <a:rPr lang="en-US" sz="1000">
                <a:sym typeface="+mn-ea"/>
              </a:rPr>
              <a:t>        </a:t>
            </a:r>
            <a:endParaRPr lang="en-US" sz="1000"/>
          </a:p>
          <a:p>
            <a:pPr algn="l"/>
            <a:r>
              <a:rPr lang="en-US" sz="1000">
                <a:sym typeface="+mn-ea"/>
              </a:rPr>
              <a:t>        # Load VisualBERT model</a:t>
            </a:r>
            <a:endParaRPr lang="en-US" sz="1000"/>
          </a:p>
          <a:p>
            <a:pPr algn="l"/>
            <a:r>
              <a:rPr lang="en-US" sz="1000">
                <a:sym typeface="+mn-ea"/>
              </a:rPr>
              <a:t>        self.visualbert = VisualBertModel.from_pretrained('uclanlp/visualbert-nlvr2-coco-pre', config=configuration)</a:t>
            </a:r>
            <a:endParaRPr lang="en-US" sz="1000"/>
          </a:p>
        </p:txBody>
      </p:sp>
      <p:sp>
        <p:nvSpPr>
          <p:cNvPr id="6" name="Text Box 5"/>
          <p:cNvSpPr txBox="1"/>
          <p:nvPr/>
        </p:nvSpPr>
        <p:spPr>
          <a:xfrm>
            <a:off x="4377055" y="997585"/>
            <a:ext cx="2896235" cy="5785485"/>
          </a:xfrm>
          <a:prstGeom prst="rect">
            <a:avLst/>
          </a:prstGeom>
          <a:noFill/>
        </p:spPr>
        <p:txBody>
          <a:bodyPr wrap="square" rtlCol="0">
            <a:spAutoFit/>
          </a:bodyPr>
          <a:p>
            <a:pPr algn="l"/>
            <a:r>
              <a:rPr lang="en-US" sz="1000">
                <a:sym typeface="+mn-ea"/>
              </a:rPr>
              <a:t> # Additional layers for classification</a:t>
            </a:r>
            <a:endParaRPr lang="en-US" sz="1000"/>
          </a:p>
          <a:p>
            <a:pPr algn="l"/>
            <a:r>
              <a:rPr lang="en-US" sz="1000">
                <a:sym typeface="+mn-ea"/>
              </a:rPr>
              <a:t>        self.embed_cls = nn.Linear(768, 1024)</a:t>
            </a:r>
            <a:endParaRPr lang="en-US" sz="1000"/>
          </a:p>
          <a:p>
            <a:pPr algn="l"/>
            <a:r>
              <a:rPr lang="en-US" sz="1000">
                <a:sym typeface="+mn-ea"/>
              </a:rPr>
              <a:t>        self.num_labels = 2</a:t>
            </a:r>
            <a:endParaRPr lang="en-US" sz="1000"/>
          </a:p>
          <a:p>
            <a:pPr algn="l"/>
            <a:r>
              <a:rPr lang="en-US" sz="1000">
                <a:sym typeface="+mn-ea"/>
              </a:rPr>
              <a:t>        self.dropout = nn.Dropout(0.3)</a:t>
            </a:r>
            <a:endParaRPr lang="en-US" sz="1000"/>
          </a:p>
          <a:p>
            <a:pPr algn="l"/>
            <a:r>
              <a:rPr lang="en-US" sz="1000">
                <a:sym typeface="+mn-ea"/>
              </a:rPr>
              <a:t>        self.cls = nn.Linear(768, self.num_labels)</a:t>
            </a:r>
            <a:endParaRPr lang="en-US" sz="1000"/>
          </a:p>
          <a:p>
            <a:pPr algn="l"/>
            <a:endParaRPr lang="en-US" sz="1000"/>
          </a:p>
          <a:p>
            <a:pPr algn="l"/>
            <a:r>
              <a:rPr lang="en-US" sz="1000">
                <a:sym typeface="+mn-ea"/>
              </a:rPr>
              <a:t>        # Define class weights for loss function</a:t>
            </a:r>
            <a:endParaRPr lang="en-US" sz="1000"/>
          </a:p>
          <a:p>
            <a:pPr algn="l"/>
            <a:r>
              <a:rPr lang="en-US" sz="1000">
                <a:sym typeface="+mn-ea"/>
              </a:rPr>
              <a:t>        self.weight = torch.FloatTensor([class_weights])</a:t>
            </a:r>
            <a:endParaRPr lang="en-US" sz="1000"/>
          </a:p>
          <a:p>
            <a:pPr algn="l"/>
            <a:endParaRPr lang="en-US" sz="1000"/>
          </a:p>
          <a:p>
            <a:pPr algn="l"/>
            <a:r>
              <a:rPr lang="en-US" sz="1000">
                <a:sym typeface="+mn-ea"/>
              </a:rPr>
              <a:t>        # Define CrossEntropyLoss with weighted class samples</a:t>
            </a:r>
            <a:endParaRPr lang="en-US" sz="1000"/>
          </a:p>
          <a:p>
            <a:pPr algn="l"/>
            <a:r>
              <a:rPr lang="en-US" sz="1000">
                <a:sym typeface="+mn-ea"/>
              </a:rPr>
              <a:t>        n_samples = [5178, 2849]</a:t>
            </a:r>
            <a:endParaRPr lang="en-US" sz="1000"/>
          </a:p>
          <a:p>
            <a:pPr algn="l"/>
            <a:r>
              <a:rPr lang="en-US" sz="1000">
                <a:sym typeface="+mn-ea"/>
              </a:rPr>
              <a:t>        normed_weights = [1 - (x / sum(n_samples)) for x in n_samples]</a:t>
            </a:r>
            <a:endParaRPr lang="en-US" sz="1000"/>
          </a:p>
          <a:p>
            <a:pPr algn="l"/>
            <a:r>
              <a:rPr lang="en-US" sz="1000">
                <a:sym typeface="+mn-ea"/>
              </a:rPr>
              <a:t>        self.loss_fct = CrossEntropyLoss(weight=torch.FloatTensor(normed_weights))</a:t>
            </a:r>
            <a:endParaRPr lang="en-US" sz="1000"/>
          </a:p>
          <a:p>
            <a:pPr algn="l"/>
            <a:endParaRPr lang="en-US" sz="1000"/>
          </a:p>
          <a:p>
            <a:pPr algn="l"/>
            <a:r>
              <a:rPr lang="en-US" sz="1000">
                <a:sym typeface="+mn-ea"/>
              </a:rPr>
              <a:t>    def forward(self, input_ids, attention_mask, token_type_ids, visual_embeds, visual_attention_mask,</a:t>
            </a:r>
            <a:endParaRPr lang="en-US" sz="1000"/>
          </a:p>
          <a:p>
            <a:pPr algn="l"/>
            <a:r>
              <a:rPr lang="en-US" sz="1000">
                <a:sym typeface="+mn-ea"/>
              </a:rPr>
              <a:t>                visual_token_type_ids, labels):</a:t>
            </a:r>
            <a:endParaRPr lang="en-US" sz="1000"/>
          </a:p>
          <a:p>
            <a:pPr algn="l"/>
            <a:r>
              <a:rPr lang="en-US" sz="1000">
                <a:sym typeface="+mn-ea"/>
              </a:rPr>
              <a:t>        # Apply linear layer to visual embeddings</a:t>
            </a:r>
            <a:endParaRPr lang="en-US" sz="1000"/>
          </a:p>
          <a:p>
            <a:pPr algn="l"/>
            <a:r>
              <a:rPr lang="en-US" sz="1000">
                <a:sym typeface="+mn-ea"/>
              </a:rPr>
              <a:t>        visual_embeds_cls = self.embed_cls(visual_embeds)</a:t>
            </a:r>
            <a:endParaRPr lang="en-US" sz="1000"/>
          </a:p>
          <a:p>
            <a:pPr algn="l"/>
            <a:r>
              <a:rPr lang="en-US" sz="1000">
                <a:sym typeface="+mn-ea"/>
              </a:rPr>
              <a:t>        </a:t>
            </a:r>
            <a:endParaRPr lang="en-US" sz="1000"/>
          </a:p>
          <a:p>
            <a:pPr algn="l"/>
            <a:r>
              <a:rPr lang="en-US" sz="1000">
                <a:sym typeface="+mn-ea"/>
              </a:rPr>
              <a:t>        # Pass inputs through VisualBERT model</a:t>
            </a:r>
            <a:endParaRPr lang="en-US" sz="1000"/>
          </a:p>
          <a:p>
            <a:pPr algn="l"/>
            <a:r>
              <a:rPr lang="en-US" sz="1000">
                <a:sym typeface="+mn-ea"/>
              </a:rPr>
              <a:t>        outputs = self.visualbert(</a:t>
            </a:r>
            <a:endParaRPr lang="en-US" sz="1000"/>
          </a:p>
          <a:p>
            <a:pPr algn="l"/>
            <a:r>
              <a:rPr lang="en-US" sz="1000">
                <a:sym typeface="+mn-ea"/>
              </a:rPr>
              <a:t>            input_ids,</a:t>
            </a:r>
            <a:endParaRPr lang="en-US" sz="1000"/>
          </a:p>
          <a:p>
            <a:pPr algn="l"/>
            <a:r>
              <a:rPr lang="en-US" sz="1000">
                <a:sym typeface="+mn-ea"/>
              </a:rPr>
              <a:t>            attention_mask=attention_mask,</a:t>
            </a:r>
            <a:endParaRPr lang="en-US" sz="1000"/>
          </a:p>
          <a:p>
            <a:pPr algn="l"/>
            <a:r>
              <a:rPr lang="en-US" sz="1000">
                <a:sym typeface="+mn-ea"/>
              </a:rPr>
              <a:t>            token_type_ids=token_type_ids,</a:t>
            </a:r>
            <a:endParaRPr lang="en-US" sz="1000"/>
          </a:p>
          <a:p>
            <a:pPr algn="l"/>
            <a:r>
              <a:rPr lang="en-US" sz="1000">
                <a:sym typeface="+mn-ea"/>
              </a:rPr>
              <a:t>            visual_embeds=visual_embeds_cls,</a:t>
            </a:r>
            <a:endParaRPr lang="en-US" sz="1000"/>
          </a:p>
          <a:p>
            <a:pPr algn="l"/>
            <a:r>
              <a:rPr lang="en-US" sz="1000">
                <a:sym typeface="+mn-ea"/>
              </a:rPr>
              <a:t>            visual_attention_mask=visual_attention_mask,</a:t>
            </a:r>
            <a:endParaRPr lang="en-US" sz="1000"/>
          </a:p>
          <a:p>
            <a:pPr algn="l"/>
            <a:r>
              <a:rPr lang="en-US" sz="1000">
                <a:sym typeface="+mn-ea"/>
              </a:rPr>
              <a:t>            visual_token_type_ids=visual_token_type_ids</a:t>
            </a:r>
            <a:endParaRPr lang="en-US" sz="1000"/>
          </a:p>
        </p:txBody>
      </p:sp>
      <p:sp>
        <p:nvSpPr>
          <p:cNvPr id="7" name="Text Box 6"/>
          <p:cNvSpPr txBox="1"/>
          <p:nvPr/>
        </p:nvSpPr>
        <p:spPr>
          <a:xfrm>
            <a:off x="7557770" y="832485"/>
            <a:ext cx="3824605" cy="5785485"/>
          </a:xfrm>
          <a:prstGeom prst="rect">
            <a:avLst/>
          </a:prstGeom>
          <a:noFill/>
        </p:spPr>
        <p:txBody>
          <a:bodyPr wrap="none" rtlCol="0">
            <a:spAutoFit/>
          </a:bodyPr>
          <a:p>
            <a:pPr algn="l"/>
            <a:endParaRPr lang="en-US" sz="1000"/>
          </a:p>
          <a:p>
            <a:pPr algn="l"/>
            <a:r>
              <a:rPr lang="en-US" sz="1000">
                <a:sym typeface="+mn-ea"/>
              </a:rPr>
              <a:t>        # Extract pooled output and apply dropout</a:t>
            </a:r>
            <a:endParaRPr lang="en-US" sz="1000"/>
          </a:p>
          <a:p>
            <a:pPr algn="l"/>
            <a:r>
              <a:rPr lang="en-US" sz="1000">
                <a:sym typeface="+mn-ea"/>
              </a:rPr>
              <a:t>        pooled_output = outputs[1]</a:t>
            </a:r>
            <a:endParaRPr lang="en-US" sz="1000"/>
          </a:p>
          <a:p>
            <a:pPr algn="l"/>
            <a:r>
              <a:rPr lang="en-US" sz="1000">
                <a:sym typeface="+mn-ea"/>
              </a:rPr>
              <a:t>        pooled_output = self.dropout(pooled_output)</a:t>
            </a:r>
            <a:endParaRPr lang="en-US" sz="1000"/>
          </a:p>
          <a:p>
            <a:pPr algn="l"/>
            <a:endParaRPr lang="en-US" sz="1000"/>
          </a:p>
          <a:p>
            <a:pPr algn="l"/>
            <a:r>
              <a:rPr lang="en-US" sz="1000">
                <a:sym typeface="+mn-ea"/>
              </a:rPr>
              <a:t>        # Pass through classification layer</a:t>
            </a:r>
            <a:endParaRPr lang="en-US" sz="1000"/>
          </a:p>
          <a:p>
            <a:pPr algn="l"/>
            <a:r>
              <a:rPr lang="en-US" sz="1000">
                <a:sym typeface="+mn-ea"/>
              </a:rPr>
              <a:t>        logits = self.cls(pooled_output)</a:t>
            </a:r>
            <a:endParaRPr lang="en-US" sz="1000"/>
          </a:p>
          <a:p>
            <a:pPr algn="l"/>
            <a:r>
              <a:rPr lang="en-US" sz="1000">
                <a:sym typeface="+mn-ea"/>
              </a:rPr>
              <a:t>        reshaped_logits = logits.view(-1, self.num_labels)</a:t>
            </a:r>
            <a:endParaRPr lang="en-US" sz="1000"/>
          </a:p>
          <a:p>
            <a:pPr algn="l"/>
            <a:endParaRPr lang="en-US" sz="1000"/>
          </a:p>
          <a:p>
            <a:pPr algn="l"/>
            <a:r>
              <a:rPr lang="en-US" sz="1000">
                <a:sym typeface="+mn-ea"/>
              </a:rPr>
              <a:t>        # Calculate loss using CrossEntropyLoss with class weights</a:t>
            </a:r>
            <a:endParaRPr lang="en-US" sz="1000"/>
          </a:p>
          <a:p>
            <a:pPr algn="l"/>
            <a:r>
              <a:rPr lang="en-US" sz="1000">
                <a:sym typeface="+mn-ea"/>
              </a:rPr>
              <a:t>        loss = self.loss_fct(reshaped_logits, labels.view(-1))</a:t>
            </a:r>
            <a:endParaRPr lang="en-US" sz="1000"/>
          </a:p>
          <a:p>
            <a:pPr algn="l"/>
            <a:endParaRPr lang="en-US" sz="1000"/>
          </a:p>
          <a:p>
            <a:pPr algn="l"/>
            <a:r>
              <a:rPr lang="en-US" sz="1000">
                <a:sym typeface="+mn-ea"/>
              </a:rPr>
              <a:t>        return loss, reshaped_logits</a:t>
            </a:r>
            <a:endParaRPr lang="en-US" sz="1000"/>
          </a:p>
          <a:p>
            <a:pPr algn="l"/>
            <a:endParaRPr lang="en-US" sz="1000"/>
          </a:p>
          <a:p>
            <a:pPr algn="l"/>
            <a:r>
              <a:rPr lang="en-US" sz="1000">
                <a:sym typeface="+mn-ea"/>
              </a:rPr>
              <a:t># Instantiate and move the model to GPU</a:t>
            </a:r>
            <a:endParaRPr lang="en-US" sz="1000"/>
          </a:p>
          <a:p>
            <a:pPr algn="l"/>
            <a:r>
              <a:rPr lang="en-US" sz="1000">
                <a:sym typeface="+mn-ea"/>
              </a:rPr>
              <a:t>model = VisualBERTClassifier().to('cuda')</a:t>
            </a:r>
            <a:endParaRPr lang="en-US" sz="1000">
              <a:sym typeface="+mn-ea"/>
            </a:endParaRPr>
          </a:p>
          <a:p>
            <a:pPr algn="l"/>
            <a:endParaRPr lang="en-US" sz="1000"/>
          </a:p>
          <a:p>
            <a:pPr algn="l"/>
            <a:r>
              <a:rPr lang="en-US" sz="1000"/>
              <a:t># Define metric name for the best model checkpoint</a:t>
            </a:r>
            <a:endParaRPr lang="en-US" sz="1000"/>
          </a:p>
          <a:p>
            <a:pPr algn="l"/>
            <a:r>
              <a:rPr lang="en-US" sz="1000"/>
              <a:t>metric_name = "auroc"</a:t>
            </a:r>
            <a:endParaRPr lang="en-US" sz="1000"/>
          </a:p>
          <a:p>
            <a:pPr algn="l"/>
            <a:endParaRPr lang="en-US" sz="1000"/>
          </a:p>
          <a:p>
            <a:pPr algn="l"/>
            <a:r>
              <a:rPr lang="en-US" sz="1000"/>
              <a:t># Define training arguments</a:t>
            </a:r>
            <a:endParaRPr lang="en-US" sz="1000"/>
          </a:p>
          <a:p>
            <a:pPr algn="l"/>
            <a:r>
              <a:rPr lang="en-US" sz="1000"/>
              <a:t>args = TrainingArguments(</a:t>
            </a:r>
            <a:endParaRPr lang="en-US" sz="1000"/>
          </a:p>
          <a:p>
            <a:pPr algn="l"/>
            <a:r>
              <a:rPr lang="en-US" sz="1000"/>
              <a:t>    output_dir="model-checkpoint",</a:t>
            </a:r>
            <a:endParaRPr lang="en-US" sz="1000"/>
          </a:p>
          <a:p>
            <a:pPr algn="l"/>
            <a:r>
              <a:rPr lang="en-US" sz="1000"/>
              <a:t>    seed=110,</a:t>
            </a:r>
            <a:endParaRPr lang="en-US" sz="1000"/>
          </a:p>
          <a:p>
            <a:pPr algn="l"/>
            <a:r>
              <a:rPr lang="en-US" sz="1000"/>
              <a:t>    evaluation_strategy="steps",</a:t>
            </a:r>
            <a:endParaRPr lang="en-US" sz="1000"/>
          </a:p>
          <a:p>
            <a:pPr algn="l"/>
            <a:r>
              <a:rPr lang="en-US" sz="1000"/>
              <a:t>    learning_rate=1e-5,</a:t>
            </a:r>
            <a:endParaRPr lang="en-US" sz="1000"/>
          </a:p>
          <a:p>
            <a:pPr algn="l"/>
            <a:r>
              <a:rPr lang="en-US" sz="1000"/>
              <a:t>    per_device_train_batch_size=batch_size,</a:t>
            </a:r>
            <a:endParaRPr lang="en-US" sz="1000"/>
          </a:p>
          <a:p>
            <a:pPr algn="l"/>
            <a:r>
              <a:rPr lang="en-US" sz="1000"/>
              <a:t>    per_device_eval_batch_size=batch_size,</a:t>
            </a:r>
            <a:endParaRPr lang="en-US" sz="1000"/>
          </a:p>
          <a:p>
            <a:pPr algn="l"/>
            <a:r>
              <a:rPr lang="en-US" sz="1000"/>
              <a:t>    num_train_epochs=100,</a:t>
            </a:r>
            <a:endParaRPr lang="en-US" sz="1000"/>
          </a:p>
          <a:p>
            <a:pPr algn="l"/>
            <a:r>
              <a:rPr lang="en-US" sz="1000"/>
              <a:t>    weight_decay=0.05,</a:t>
            </a:r>
            <a:endParaRPr lang="en-US" sz="1000"/>
          </a:p>
          <a:p>
            <a:pPr algn="l"/>
            <a:r>
              <a:rPr lang="en-US" sz="1000"/>
              <a:t>    load_best_model_at_end=True,</a:t>
            </a:r>
            <a:endParaRPr lang="en-US" sz="1000"/>
          </a:p>
          <a:p>
            <a:pPr algn="l"/>
            <a:r>
              <a:rPr lang="en-US" sz="1000"/>
              <a:t>    metric_for_best_model=metric_name,</a:t>
            </a:r>
            <a:endParaRPr lang="en-US" sz="1000"/>
          </a:p>
          <a:p>
            <a:pPr algn="l"/>
            <a:r>
              <a:rPr lang="en-US" sz="1000"/>
              <a:t>    eval_steps=50,</a:t>
            </a:r>
            <a:endParaRPr lang="en-US" sz="1000"/>
          </a:p>
          <a:p>
            <a:pPr algn="l"/>
            <a:r>
              <a:rPr lang="en-US" sz="1000"/>
              <a:t>    save_steps=500,</a:t>
            </a:r>
            <a:endParaRPr lang="en-US" sz="1000"/>
          </a:p>
          <a:p>
            <a:pPr algn="l"/>
            <a:r>
              <a:rPr lang="en-US" sz="1000"/>
              <a:t>    fp16=False,</a:t>
            </a:r>
            <a:endParaRPr lang="en-US" sz="1000"/>
          </a:p>
          <a:p>
            <a:pPr algn="l"/>
            <a:r>
              <a:rPr lang="en-US" sz="1000"/>
              <a:t>    gradient_accumulation_steps=2</a:t>
            </a:r>
            <a:endParaRPr lang="en-US" sz="1000"/>
          </a:p>
          <a:p>
            <a:pPr algn="l"/>
            <a:r>
              <a:rPr lang="en-US" sz="1000"/>
              <a:t>)</a:t>
            </a:r>
            <a:endParaRPr lang="en-US" sz="100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79" name="Shape 179"/>
        <p:cNvGrpSpPr/>
        <p:nvPr/>
      </p:nvGrpSpPr>
      <p:grpSpPr>
        <a:xfrm>
          <a:off x="0" y="0"/>
          <a:ext cx="0" cy="0"/>
          <a:chOff x="0" y="0"/>
          <a:chExt cx="0" cy="0"/>
        </a:xfrm>
      </p:grpSpPr>
      <p:pic>
        <p:nvPicPr>
          <p:cNvPr id="180" name="Google Shape;180;p17"/>
          <p:cNvPicPr preferRelativeResize="0"/>
          <p:nvPr/>
        </p:nvPicPr>
        <p:blipFill rotWithShape="1">
          <a:blip r:embed="rId1"/>
          <a:srcRect/>
          <a:stretch>
            <a:fillRect/>
          </a:stretch>
        </p:blipFill>
        <p:spPr>
          <a:xfrm>
            <a:off x="3920337" y="3673920"/>
            <a:ext cx="4239857" cy="3169398"/>
          </a:xfrm>
          <a:prstGeom prst="rect">
            <a:avLst/>
          </a:prstGeom>
          <a:noFill/>
          <a:ln>
            <a:noFill/>
          </a:ln>
        </p:spPr>
      </p:pic>
      <p:pic>
        <p:nvPicPr>
          <p:cNvPr id="181" name="Google Shape;181;p17"/>
          <p:cNvPicPr preferRelativeResize="0"/>
          <p:nvPr/>
        </p:nvPicPr>
        <p:blipFill rotWithShape="1">
          <a:blip r:embed="rId1"/>
          <a:srcRect/>
          <a:stretch>
            <a:fillRect/>
          </a:stretch>
        </p:blipFill>
        <p:spPr>
          <a:xfrm>
            <a:off x="-12865" y="-14630"/>
            <a:ext cx="3924300" cy="3924300"/>
          </a:xfrm>
          <a:prstGeom prst="rect">
            <a:avLst/>
          </a:prstGeom>
          <a:noFill/>
          <a:ln>
            <a:noFill/>
          </a:ln>
        </p:spPr>
      </p:pic>
      <p:pic>
        <p:nvPicPr>
          <p:cNvPr id="182" name="Google Shape;182;p17"/>
          <p:cNvPicPr preferRelativeResize="0"/>
          <p:nvPr/>
        </p:nvPicPr>
        <p:blipFill rotWithShape="1">
          <a:blip r:embed="rId1"/>
          <a:srcRect/>
          <a:stretch>
            <a:fillRect/>
          </a:stretch>
        </p:blipFill>
        <p:spPr>
          <a:xfrm>
            <a:off x="3920236" y="-14681"/>
            <a:ext cx="3924300" cy="3924300"/>
          </a:xfrm>
          <a:prstGeom prst="rect">
            <a:avLst/>
          </a:prstGeom>
          <a:noFill/>
          <a:ln>
            <a:noFill/>
          </a:ln>
        </p:spPr>
      </p:pic>
      <p:pic>
        <p:nvPicPr>
          <p:cNvPr id="183" name="Google Shape;183;p17"/>
          <p:cNvPicPr preferRelativeResize="0"/>
          <p:nvPr/>
        </p:nvPicPr>
        <p:blipFill rotWithShape="1">
          <a:blip r:embed="rId1"/>
          <a:srcRect/>
          <a:stretch>
            <a:fillRect/>
          </a:stretch>
        </p:blipFill>
        <p:spPr>
          <a:xfrm>
            <a:off x="7844534" y="-14580"/>
            <a:ext cx="3924300" cy="3924300"/>
          </a:xfrm>
          <a:prstGeom prst="rect">
            <a:avLst/>
          </a:prstGeom>
          <a:noFill/>
          <a:ln>
            <a:noFill/>
          </a:ln>
        </p:spPr>
      </p:pic>
      <p:pic>
        <p:nvPicPr>
          <p:cNvPr id="184" name="Google Shape;184;p17"/>
          <p:cNvPicPr preferRelativeResize="0"/>
          <p:nvPr/>
        </p:nvPicPr>
        <p:blipFill rotWithShape="1">
          <a:blip r:embed="rId1"/>
          <a:srcRect/>
          <a:stretch>
            <a:fillRect/>
          </a:stretch>
        </p:blipFill>
        <p:spPr>
          <a:xfrm>
            <a:off x="-3975" y="3909619"/>
            <a:ext cx="3924300" cy="2933700"/>
          </a:xfrm>
          <a:prstGeom prst="rect">
            <a:avLst/>
          </a:prstGeom>
          <a:noFill/>
          <a:ln>
            <a:noFill/>
          </a:ln>
        </p:spPr>
      </p:pic>
      <p:pic>
        <p:nvPicPr>
          <p:cNvPr id="185" name="Google Shape;185;p17"/>
          <p:cNvPicPr preferRelativeResize="0"/>
          <p:nvPr/>
        </p:nvPicPr>
        <p:blipFill rotWithShape="1">
          <a:blip r:embed="rId1"/>
          <a:srcRect/>
          <a:stretch>
            <a:fillRect/>
          </a:stretch>
        </p:blipFill>
        <p:spPr>
          <a:xfrm>
            <a:off x="7844534" y="3909619"/>
            <a:ext cx="3924300" cy="2933700"/>
          </a:xfrm>
          <a:prstGeom prst="rect">
            <a:avLst/>
          </a:prstGeom>
          <a:noFill/>
          <a:ln>
            <a:noFill/>
          </a:ln>
        </p:spPr>
      </p:pic>
      <p:pic>
        <p:nvPicPr>
          <p:cNvPr id="186" name="Google Shape;186;p17"/>
          <p:cNvPicPr preferRelativeResize="0"/>
          <p:nvPr/>
        </p:nvPicPr>
        <p:blipFill rotWithShape="1">
          <a:blip r:embed="rId1"/>
          <a:srcRect/>
          <a:stretch>
            <a:fillRect/>
          </a:stretch>
        </p:blipFill>
        <p:spPr>
          <a:xfrm>
            <a:off x="11768937" y="-14630"/>
            <a:ext cx="419100" cy="3924300"/>
          </a:xfrm>
          <a:prstGeom prst="rect">
            <a:avLst/>
          </a:prstGeom>
          <a:noFill/>
          <a:ln>
            <a:noFill/>
          </a:ln>
        </p:spPr>
      </p:pic>
      <p:pic>
        <p:nvPicPr>
          <p:cNvPr id="187" name="Google Shape;187;p17"/>
          <p:cNvPicPr preferRelativeResize="0"/>
          <p:nvPr/>
        </p:nvPicPr>
        <p:blipFill rotWithShape="1">
          <a:blip r:embed="rId1"/>
          <a:srcRect/>
          <a:stretch>
            <a:fillRect/>
          </a:stretch>
        </p:blipFill>
        <p:spPr>
          <a:xfrm>
            <a:off x="11768937" y="3909669"/>
            <a:ext cx="419101" cy="2933700"/>
          </a:xfrm>
          <a:prstGeom prst="rect">
            <a:avLst/>
          </a:prstGeom>
          <a:noFill/>
          <a:ln>
            <a:noFill/>
          </a:ln>
        </p:spPr>
      </p:pic>
      <p:sp>
        <p:nvSpPr>
          <p:cNvPr id="188" name="Google Shape;188;p17"/>
          <p:cNvSpPr/>
          <p:nvPr/>
        </p:nvSpPr>
        <p:spPr>
          <a:xfrm>
            <a:off x="2252579" y="2150204"/>
            <a:ext cx="8064500" cy="2997200"/>
          </a:xfrm>
          <a:custGeom>
            <a:avLst/>
            <a:gdLst/>
            <a:ahLst/>
            <a:cxnLst/>
            <a:rect l="l" t="t" r="r" b="b"/>
            <a:pathLst>
              <a:path w="8064500" h="2997200" extrusionOk="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w="24125" cap="flat" cmpd="sng">
            <a:solidFill>
              <a:srgbClr val="BDBDBD"/>
            </a:solidFill>
            <a:prstDash val="solid"/>
            <a:miter lim="8000"/>
            <a:headEnd type="none" w="sm" len="sm"/>
            <a:tailEnd type="none" w="sm" len="sm"/>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89" name="Google Shape;189;p17"/>
          <p:cNvSpPr/>
          <p:nvPr/>
        </p:nvSpPr>
        <p:spPr>
          <a:xfrm rot="10800000">
            <a:off x="2437206" y="1947570"/>
            <a:ext cx="3632846" cy="677128"/>
          </a:xfrm>
          <a:custGeom>
            <a:avLst/>
            <a:gdLst/>
            <a:ahLst/>
            <a:cxnLst/>
            <a:rect l="l" t="t" r="r" b="b"/>
            <a:pathLst>
              <a:path w="3632846" h="677128" extrusionOk="0">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0" name="Google Shape;190;p17"/>
          <p:cNvSpPr/>
          <p:nvPr/>
        </p:nvSpPr>
        <p:spPr>
          <a:xfrm>
            <a:off x="1197790" y="1791304"/>
            <a:ext cx="1520796" cy="1593354"/>
          </a:xfrm>
          <a:custGeom>
            <a:avLst/>
            <a:gdLst/>
            <a:ahLst/>
            <a:cxnLst/>
            <a:rect l="l" t="t" r="r" b="b"/>
            <a:pathLst>
              <a:path w="1520796" h="1593354" extrusionOk="0">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1" name="Google Shape;191;p17"/>
          <p:cNvSpPr txBox="1"/>
          <p:nvPr/>
        </p:nvSpPr>
        <p:spPr>
          <a:xfrm>
            <a:off x="406400" y="349136"/>
            <a:ext cx="5171224"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Motivation</a:t>
            </a:r>
            <a:endParaRPr sz="1100" b="0" i="0" u="none" strike="noStrike" cap="none">
              <a:solidFill>
                <a:schemeClr val="dk1"/>
              </a:solidFill>
              <a:latin typeface="Calibri"/>
              <a:ea typeface="Calibri"/>
              <a:cs typeface="Calibri"/>
              <a:sym typeface="Calibri"/>
            </a:endParaRPr>
          </a:p>
        </p:txBody>
      </p:sp>
      <p:sp>
        <p:nvSpPr>
          <p:cNvPr id="192" name="Google Shape;192;p17"/>
          <p:cNvSpPr txBox="1"/>
          <p:nvPr/>
        </p:nvSpPr>
        <p:spPr>
          <a:xfrm>
            <a:off x="1299210" y="2223135"/>
            <a:ext cx="1335405" cy="71564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Hateful</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Meme</a:t>
            </a:r>
            <a:endParaRPr lang="en-US" sz="1800" b="1">
              <a:solidFill>
                <a:srgbClr val="212121"/>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Detection</a:t>
            </a:r>
            <a:endParaRPr lang="en-US" sz="1800" b="1" i="0" u="none" strike="noStrike" cap="none">
              <a:solidFill>
                <a:srgbClr val="212121"/>
              </a:solidFill>
              <a:latin typeface="Microsoft Yahei"/>
              <a:ea typeface="Microsoft Yahei"/>
              <a:cs typeface="Microsoft Yahei"/>
              <a:sym typeface="Microsoft Yahei"/>
            </a:endParaRPr>
          </a:p>
        </p:txBody>
      </p:sp>
      <p:sp>
        <p:nvSpPr>
          <p:cNvPr id="193" name="Google Shape;193;p17"/>
          <p:cNvSpPr txBox="1"/>
          <p:nvPr/>
        </p:nvSpPr>
        <p:spPr>
          <a:xfrm>
            <a:off x="2718587" y="2849094"/>
            <a:ext cx="7132500" cy="1947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i="0" u="none" strike="noStrike" cap="none">
                <a:solidFill>
                  <a:srgbClr val="212121"/>
                </a:solidFill>
              </a:rPr>
              <a:t>A meme contains direct or indirect attack on people </a:t>
            </a:r>
            <a:r>
              <a:rPr lang="en-US" sz="1600" i="0" u="none" strike="noStrike" cap="none">
                <a:solidFill>
                  <a:srgbClr val="212121"/>
                </a:solidFill>
                <a:highlight>
                  <a:srgbClr val="D0E0E3"/>
                </a:highlight>
              </a:rPr>
              <a:t>based on characteristics</a:t>
            </a:r>
            <a:r>
              <a:rPr lang="en-US" sz="1600" i="0" u="none" strike="noStrike" cap="none">
                <a:solidFill>
                  <a:srgbClr val="212121"/>
                </a:solidFill>
              </a:rPr>
              <a:t>, including </a:t>
            </a:r>
            <a:r>
              <a:rPr lang="en-US" sz="1600" b="1" i="0" u="none" strike="noStrike" cap="none">
                <a:solidFill>
                  <a:srgbClr val="212121"/>
                </a:solidFill>
              </a:rPr>
              <a:t>ethnicity, race, nationality, immigration status, religion, caste, sex, gender identity, sexual orientation, and disability or disease. </a:t>
            </a:r>
            <a:r>
              <a:rPr lang="en-US" sz="1600" i="0" u="none" strike="noStrike" cap="none">
                <a:solidFill>
                  <a:srgbClr val="212121"/>
                </a:solidFill>
              </a:rPr>
              <a:t>We define </a:t>
            </a:r>
            <a:r>
              <a:rPr lang="en-US" sz="1600" i="0" u="none" strike="noStrike" cap="none">
                <a:solidFill>
                  <a:srgbClr val="212121"/>
                </a:solidFill>
                <a:highlight>
                  <a:srgbClr val="D0E0E3"/>
                </a:highlight>
              </a:rPr>
              <a:t>attack as violent or dehumanizing</a:t>
            </a:r>
            <a:r>
              <a:rPr lang="en-US" sz="1600" i="0" u="none" strike="noStrike" cap="none">
                <a:solidFill>
                  <a:srgbClr val="212121"/>
                </a:solidFill>
              </a:rPr>
              <a:t>(comparing people to non-human things,   e.g. animals) </a:t>
            </a:r>
            <a:r>
              <a:rPr lang="en-US" sz="1600" i="0" u="none" strike="noStrike" cap="none">
                <a:solidFill>
                  <a:srgbClr val="212121"/>
                </a:solidFill>
                <a:highlight>
                  <a:srgbClr val="D0E0E3"/>
                </a:highlight>
              </a:rPr>
              <a:t>speech, statements of inferiority, and calls for exclusion or segregation</a:t>
            </a:r>
            <a:r>
              <a:rPr lang="en-US" sz="1600" i="0" u="none" strike="noStrike" cap="none">
                <a:solidFill>
                  <a:srgbClr val="212121"/>
                </a:solidFill>
              </a:rPr>
              <a:t>.A meme includes </a:t>
            </a:r>
            <a:r>
              <a:rPr lang="en-US" sz="1600">
                <a:solidFill>
                  <a:srgbClr val="212121"/>
                </a:solidFill>
                <a:highlight>
                  <a:srgbClr val="D0E0E3"/>
                </a:highlight>
              </a:rPr>
              <a:t>m</a:t>
            </a:r>
            <a:r>
              <a:rPr lang="en-US" sz="1600" i="0" u="none" strike="noStrike" cap="none">
                <a:solidFill>
                  <a:srgbClr val="212121"/>
                </a:solidFill>
                <a:highlight>
                  <a:srgbClr val="D0E0E3"/>
                </a:highlight>
              </a:rPr>
              <a:t>ocking hate crime </a:t>
            </a:r>
            <a:r>
              <a:rPr lang="en-US" sz="1600" i="0" u="none" strike="noStrike" cap="none">
                <a:solidFill>
                  <a:srgbClr val="212121"/>
                </a:solidFill>
              </a:rPr>
              <a:t>is also considered hate</a:t>
            </a:r>
            <a:r>
              <a:rPr lang="en-US" sz="1600">
                <a:solidFill>
                  <a:srgbClr val="212121"/>
                </a:solidFill>
              </a:rPr>
              <a:t>ful meme</a:t>
            </a:r>
            <a:r>
              <a:rPr lang="en-US" sz="1600" i="0" u="none" strike="noStrike" cap="none">
                <a:solidFill>
                  <a:srgbClr val="212121"/>
                </a:solidFill>
              </a:rPr>
              <a:t>.</a:t>
            </a:r>
            <a:endParaRPr sz="1100" i="0" u="none" strike="noStrike" cap="none">
              <a:solidFill>
                <a:schemeClr val="dk1"/>
              </a:solidFill>
            </a:endParaRPr>
          </a:p>
        </p:txBody>
      </p:sp>
      <p:sp>
        <p:nvSpPr>
          <p:cNvPr id="194" name="Google Shape;194;p17"/>
          <p:cNvSpPr txBox="1"/>
          <p:nvPr/>
        </p:nvSpPr>
        <p:spPr>
          <a:xfrm>
            <a:off x="2779775" y="2150240"/>
            <a:ext cx="5715000" cy="2718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1" i="0" u="none" strike="noStrike" cap="none">
                <a:solidFill>
                  <a:srgbClr val="212121"/>
                </a:solidFill>
                <a:latin typeface="Microsoft Yahei"/>
                <a:ea typeface="Microsoft Yahei"/>
                <a:cs typeface="Microsoft Yahei"/>
                <a:sym typeface="Microsoft Yahei"/>
              </a:rPr>
              <a:t>Definition of the hateful </a:t>
            </a:r>
            <a:r>
              <a:rPr lang="en-US" sz="1600" b="1">
                <a:solidFill>
                  <a:srgbClr val="212121"/>
                </a:solidFill>
                <a:latin typeface="Microsoft Yahei"/>
                <a:ea typeface="Microsoft Yahei"/>
                <a:cs typeface="Microsoft Yahei"/>
                <a:sym typeface="Microsoft Yahei"/>
              </a:rPr>
              <a:t>meme</a:t>
            </a:r>
            <a:endParaRPr sz="1100" b="0" i="0" u="none" strike="noStrike" cap="none">
              <a:solidFill>
                <a:schemeClr val="dk1"/>
              </a:solidFill>
              <a:latin typeface="Calibri"/>
              <a:ea typeface="Calibri"/>
              <a:cs typeface="Calibri"/>
              <a:sym typeface="Calibri"/>
            </a:endParaRPr>
          </a:p>
        </p:txBody>
      </p:sp>
      <p:sp>
        <p:nvSpPr>
          <p:cNvPr id="195" name="Google Shape;195;p1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1000"/>
                                        <p:tgtEl>
                                          <p:spTgt spid="194"/>
                                        </p:tgtEl>
                                      </p:cBhvr>
                                    </p:animEffect>
                                  </p:childTnLst>
                                </p:cTn>
                              </p:par>
                              <p:par>
                                <p:cTn id="14" presetID="10"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VisualBERT</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3" name="Text Box 2"/>
          <p:cNvSpPr txBox="1"/>
          <p:nvPr/>
        </p:nvSpPr>
        <p:spPr>
          <a:xfrm>
            <a:off x="958850" y="1170940"/>
            <a:ext cx="4507865" cy="5477510"/>
          </a:xfrm>
          <a:prstGeom prst="rect">
            <a:avLst/>
          </a:prstGeom>
          <a:noFill/>
        </p:spPr>
        <p:txBody>
          <a:bodyPr wrap="square" rtlCol="0">
            <a:spAutoFit/>
          </a:bodyPr>
          <a:p>
            <a:pPr algn="l"/>
            <a:r>
              <a:rPr lang="en-US" sz="1000">
                <a:sym typeface="+mn-ea"/>
              </a:rPr>
              <a:t># Define compute_metrics function for evaluation</a:t>
            </a:r>
            <a:endParaRPr lang="en-US" sz="1000"/>
          </a:p>
          <a:p>
            <a:pPr algn="l"/>
            <a:r>
              <a:rPr lang="en-US" sz="1000">
                <a:sym typeface="+mn-ea"/>
              </a:rPr>
              <a:t>def compute_metrics(eval_pred):</a:t>
            </a:r>
            <a:endParaRPr lang="en-US" sz="1000"/>
          </a:p>
          <a:p>
            <a:pPr algn="l"/>
            <a:r>
              <a:rPr lang="en-US" sz="1000">
                <a:sym typeface="+mn-ea"/>
              </a:rPr>
              <a:t>    logits, labels = eval_pred</a:t>
            </a:r>
            <a:endParaRPr lang="en-US" sz="1000"/>
          </a:p>
          <a:p>
            <a:pPr algn="l"/>
            <a:r>
              <a:rPr lang="en-US" sz="1000">
                <a:sym typeface="+mn-ea"/>
              </a:rPr>
              <a:t>    predictions = np.argmax(logits, axis=-1)</a:t>
            </a:r>
            <a:endParaRPr lang="en-US" sz="1000"/>
          </a:p>
          <a:p>
            <a:pPr algn="l"/>
            <a:r>
              <a:rPr lang="en-US" sz="1000">
                <a:sym typeface="+mn-ea"/>
              </a:rPr>
              <a:t>    acc = acc_metric.compute(predictions=predictions, references=labels)</a:t>
            </a:r>
            <a:endParaRPr lang="en-US" sz="1000"/>
          </a:p>
          <a:p>
            <a:pPr algn="l"/>
            <a:r>
              <a:rPr lang="en-US" sz="1000">
                <a:sym typeface="+mn-ea"/>
              </a:rPr>
              <a:t>    f1 = f1_metric.compute(predictions=predictions, references=labels)</a:t>
            </a:r>
            <a:endParaRPr lang="en-US" sz="1000"/>
          </a:p>
          <a:p>
            <a:pPr algn="l"/>
            <a:r>
              <a:rPr lang="en-US" sz="1000">
                <a:sym typeface="+mn-ea"/>
              </a:rPr>
              <a:t>    precision = precision_metric.compute(predictions=predictions, references=labels)</a:t>
            </a:r>
            <a:endParaRPr lang="en-US" sz="1000"/>
          </a:p>
          <a:p>
            <a:pPr algn="l"/>
            <a:r>
              <a:rPr lang="en-US" sz="1000">
                <a:sym typeface="+mn-ea"/>
              </a:rPr>
              <a:t>    recall = recall_metric.compute(predictions=predictions, references=labels)</a:t>
            </a:r>
            <a:endParaRPr lang="en-US" sz="1000"/>
          </a:p>
          <a:p>
            <a:pPr algn="l"/>
            <a:r>
              <a:rPr lang="en-US" sz="1000">
                <a:sym typeface="+mn-ea"/>
              </a:rPr>
              <a:t>    auc_score = roc_auc_score(labels, predictions)</a:t>
            </a:r>
            <a:endParaRPr lang="en-US" sz="1000"/>
          </a:p>
          <a:p>
            <a:pPr algn="l"/>
            <a:r>
              <a:rPr lang="en-US" sz="1000">
                <a:sym typeface="+mn-ea"/>
              </a:rPr>
              <a:t>    return {</a:t>
            </a:r>
            <a:endParaRPr lang="en-US" sz="1000"/>
          </a:p>
          <a:p>
            <a:pPr algn="l"/>
            <a:r>
              <a:rPr lang="en-US" sz="1000">
                <a:sym typeface="+mn-ea"/>
              </a:rPr>
              <a:t>        "accuracy": acc['accuracy'],</a:t>
            </a:r>
            <a:endParaRPr lang="en-US" sz="1000"/>
          </a:p>
          <a:p>
            <a:pPr algn="l"/>
            <a:r>
              <a:rPr lang="en-US" sz="1000">
                <a:sym typeface="+mn-ea"/>
              </a:rPr>
              <a:t>        "auroc": auc_score,</a:t>
            </a:r>
            <a:endParaRPr lang="en-US" sz="1000"/>
          </a:p>
          <a:p>
            <a:pPr algn="l"/>
            <a:r>
              <a:rPr lang="en-US" sz="1000">
                <a:sym typeface="+mn-ea"/>
              </a:rPr>
              <a:t>        'f1': f1['f1'],</a:t>
            </a:r>
            <a:endParaRPr lang="en-US" sz="1000"/>
          </a:p>
          <a:p>
            <a:pPr algn="l"/>
            <a:r>
              <a:rPr lang="en-US" sz="1000">
                <a:sym typeface="+mn-ea"/>
              </a:rPr>
              <a:t>        'precision': precision['precision'],</a:t>
            </a:r>
            <a:endParaRPr lang="en-US" sz="1000"/>
          </a:p>
          <a:p>
            <a:pPr algn="l"/>
            <a:r>
              <a:rPr lang="en-US" sz="1000">
                <a:sym typeface="+mn-ea"/>
              </a:rPr>
              <a:t>        'recall': recall['recall']</a:t>
            </a:r>
            <a:endParaRPr lang="en-US" sz="1000"/>
          </a:p>
          <a:p>
            <a:pPr algn="l"/>
            <a:r>
              <a:rPr lang="en-US" sz="1000">
                <a:sym typeface="+mn-ea"/>
              </a:rPr>
              <a:t>    }</a:t>
            </a:r>
            <a:endParaRPr lang="en-US" sz="1000"/>
          </a:p>
          <a:p>
            <a:pPr algn="l"/>
            <a:endParaRPr lang="en-US" sz="1000"/>
          </a:p>
          <a:p>
            <a:pPr algn="l"/>
            <a:r>
              <a:rPr lang="en-US" sz="1000">
                <a:sym typeface="+mn-ea"/>
              </a:rPr>
              <a:t># Instantiate Trainer</a:t>
            </a:r>
            <a:endParaRPr lang="en-US" sz="1000"/>
          </a:p>
          <a:p>
            <a:pPr algn="l"/>
            <a:r>
              <a:rPr lang="en-US" sz="1000">
                <a:sym typeface="+mn-ea"/>
              </a:rPr>
              <a:t>trainer = Trainer(</a:t>
            </a:r>
            <a:endParaRPr lang="en-US" sz="1000"/>
          </a:p>
          <a:p>
            <a:pPr algn="l"/>
            <a:r>
              <a:rPr lang="en-US" sz="1000">
                <a:sym typeface="+mn-ea"/>
              </a:rPr>
              <a:t>    model,</a:t>
            </a:r>
            <a:endParaRPr lang="en-US" sz="1000"/>
          </a:p>
          <a:p>
            <a:pPr algn="l"/>
            <a:r>
              <a:rPr lang="en-US" sz="1000">
                <a:sym typeface="+mn-ea"/>
              </a:rPr>
              <a:t>    args,</a:t>
            </a:r>
            <a:endParaRPr lang="en-US" sz="1000"/>
          </a:p>
          <a:p>
            <a:pPr algn="l"/>
            <a:r>
              <a:rPr lang="en-US" sz="1000">
                <a:sym typeface="+mn-ea"/>
              </a:rPr>
              <a:t>    train_dataset=HatefulMemesData(df_train, tokenizer=tokenizer, sequence_length=seq_len),</a:t>
            </a:r>
            <a:endParaRPr lang="en-US" sz="1000"/>
          </a:p>
          <a:p>
            <a:pPr algn="l"/>
            <a:r>
              <a:rPr lang="en-US" sz="1000">
                <a:sym typeface="+mn-ea"/>
              </a:rPr>
              <a:t>    eval_dataset=HatefulMemesData(df_val, tokenizer=tokenizer, sequence_length=seq_len),</a:t>
            </a:r>
            <a:endParaRPr lang="en-US" sz="1000"/>
          </a:p>
          <a:p>
            <a:pPr algn="l"/>
            <a:r>
              <a:rPr lang="en-US" sz="1000">
                <a:sym typeface="+mn-ea"/>
              </a:rPr>
              <a:t>    tokenizer=tokenizer,</a:t>
            </a:r>
            <a:endParaRPr lang="en-US" sz="1000"/>
          </a:p>
          <a:p>
            <a:pPr algn="l"/>
            <a:r>
              <a:rPr lang="en-US" sz="1000">
                <a:sym typeface="+mn-ea"/>
              </a:rPr>
              <a:t>    compute_metrics=compute_metrics,</a:t>
            </a:r>
            <a:endParaRPr lang="en-US" sz="1000"/>
          </a:p>
          <a:p>
            <a:pPr algn="l"/>
            <a:r>
              <a:rPr lang="en-US" sz="1000">
                <a:sym typeface="+mn-ea"/>
              </a:rPr>
              <a:t>    resume_from='/content/model-checkpoint/checkpoint-12000'  # Optional: Resume training from a checkpoint</a:t>
            </a:r>
            <a:endParaRPr lang="en-US" sz="1000"/>
          </a:p>
          <a:p>
            <a:pPr algn="l"/>
            <a:r>
              <a:rPr lang="en-US" sz="1000">
                <a:sym typeface="+mn-ea"/>
              </a:rPr>
              <a:t>)</a:t>
            </a:r>
            <a:endParaRPr lang="en-US" sz="1000"/>
          </a:p>
          <a:p>
            <a:pPr algn="l"/>
            <a:endParaRPr lang="en-US" sz="1000"/>
          </a:p>
          <a:p>
            <a:pPr algn="l"/>
            <a:r>
              <a:rPr lang="en-US" sz="1000">
                <a:sym typeface="+mn-ea"/>
              </a:rPr>
              <a:t># Start training</a:t>
            </a:r>
            <a:endParaRPr lang="en-US" sz="1000"/>
          </a:p>
          <a:p>
            <a:pPr algn="l"/>
            <a:r>
              <a:rPr lang="en-US" sz="1000">
                <a:sym typeface="+mn-ea"/>
              </a:rPr>
              <a:t>trainer.train()</a:t>
            </a:r>
            <a:endParaRPr lang="en-US" sz="1000"/>
          </a:p>
          <a:p>
            <a:endParaRPr lang="en-US" sz="1000"/>
          </a:p>
        </p:txBody>
      </p:sp>
      <p:sp>
        <p:nvSpPr>
          <p:cNvPr id="2" name="Text Box 1"/>
          <p:cNvSpPr txBox="1"/>
          <p:nvPr/>
        </p:nvSpPr>
        <p:spPr>
          <a:xfrm>
            <a:off x="6689725" y="1069975"/>
            <a:ext cx="4322445" cy="4092575"/>
          </a:xfrm>
          <a:prstGeom prst="rect">
            <a:avLst/>
          </a:prstGeom>
          <a:noFill/>
        </p:spPr>
        <p:txBody>
          <a:bodyPr wrap="square" rtlCol="0">
            <a:spAutoFit/>
          </a:bodyPr>
          <a:p>
            <a:pPr algn="l"/>
            <a:r>
              <a:rPr lang="en-US" sz="1000"/>
              <a:t>LIBRARIES :-</a:t>
            </a:r>
            <a:endParaRPr lang="en-US" sz="1000"/>
          </a:p>
          <a:p>
            <a:pPr algn="l"/>
            <a:r>
              <a:rPr lang="en-US" sz="1000"/>
              <a:t>pandas (pd): A powerful data manipulation library.</a:t>
            </a:r>
            <a:endParaRPr lang="en-US" sz="1000"/>
          </a:p>
          <a:p>
            <a:pPr algn="l"/>
            <a:r>
              <a:rPr lang="en-US" sz="1000"/>
              <a:t>numpy (np): A library for numerical operations in Python.</a:t>
            </a:r>
            <a:endParaRPr lang="en-US" sz="1000"/>
          </a:p>
          <a:p>
            <a:pPr algn="l"/>
            <a:r>
              <a:rPr lang="en-US" sz="1000"/>
              <a:t>os: Provides a way of interacting with the operating system.</a:t>
            </a:r>
            <a:endParaRPr lang="en-US" sz="1000"/>
          </a:p>
          <a:p>
            <a:pPr algn="l"/>
            <a:r>
              <a:rPr lang="en-US" sz="1000"/>
              <a:t>torch: PyTorch, an open-source machine learning library.</a:t>
            </a:r>
            <a:endParaRPr lang="en-US" sz="1000"/>
          </a:p>
          <a:p>
            <a:pPr algn="l"/>
            <a:r>
              <a:rPr lang="en-US" sz="1000"/>
              <a:t>sklearn: Scikit-learn, a machine learning library.</a:t>
            </a:r>
            <a:endParaRPr lang="en-US" sz="1000"/>
          </a:p>
          <a:p>
            <a:pPr algn="l"/>
            <a:r>
              <a:rPr lang="en-US" sz="1000"/>
              <a:t>datasets: Hugging Face's library for managing and loading datasets.</a:t>
            </a:r>
            <a:endParaRPr lang="en-US" sz="1000"/>
          </a:p>
          <a:p>
            <a:pPr algn="l"/>
            <a:r>
              <a:rPr lang="en-US" sz="1000"/>
              <a:t>transformers: Hugging Face's Transformers library, which provides pre-trained models for natural language understanding tasks.</a:t>
            </a:r>
            <a:endParaRPr lang="en-US" sz="1000"/>
          </a:p>
          <a:p>
            <a:pPr algn="l"/>
            <a:r>
              <a:rPr lang="en-US" sz="1000"/>
              <a:t>ViTFeatureExtractor, ViTModel: Vision Transformer (ViT) components from the transformers library.</a:t>
            </a:r>
            <a:endParaRPr lang="en-US" sz="1000"/>
          </a:p>
          <a:p>
            <a:pPr algn="l"/>
            <a:r>
              <a:rPr lang="en-US" sz="1000"/>
              <a:t>Image: A module from the Python Imaging Library (PIL) used for working with images.</a:t>
            </a:r>
            <a:endParaRPr lang="en-US" sz="1000"/>
          </a:p>
          <a:p>
            <a:pPr algn="l"/>
            <a:r>
              <a:rPr lang="en-US" sz="1000"/>
              <a:t>pytorch_lightning as pl: PyTorch Lightning, a lightweight PyTorch wrapper for high-performance AI research.</a:t>
            </a:r>
            <a:endParaRPr lang="en-US" sz="1000"/>
          </a:p>
          <a:p>
            <a:pPr algn="l"/>
            <a:r>
              <a:rPr lang="en-US" sz="1000"/>
              <a:t>wandb: Weights and Biases, a tool for tracking machine learning experiments.</a:t>
            </a:r>
            <a:endParaRPr lang="en-US" sz="1000"/>
          </a:p>
          <a:p>
            <a:pPr algn="l"/>
            <a:r>
              <a:rPr lang="en-US" sz="1000"/>
              <a:t>string: A module for common string operations.</a:t>
            </a:r>
            <a:endParaRPr lang="en-US" sz="1000"/>
          </a:p>
          <a:p>
            <a:pPr algn="l"/>
            <a:r>
              <a:rPr lang="en-US" sz="1000"/>
              <a:t>time: A module for handling time-related tasks.</a:t>
            </a:r>
            <a:endParaRPr lang="en-US" sz="1000"/>
          </a:p>
          <a:p>
            <a:pPr algn="l"/>
            <a:r>
              <a:rPr lang="en-US" sz="1000"/>
              <a:t>argparse: A module for parsing command-line arguments.</a:t>
            </a:r>
            <a:endParaRPr lang="en-US" sz="1000"/>
          </a:p>
          <a:p>
            <a:pPr algn="l"/>
            <a:r>
              <a:rPr lang="en-US" sz="1000"/>
              <a:t>logging: A module for logging messages from the code.</a:t>
            </a:r>
            <a:endParaRPr lang="en-US" sz="1000"/>
          </a:p>
          <a:p>
            <a:pPr algn="l"/>
            <a:r>
              <a:rPr lang="en-US" sz="1000"/>
              <a:t>pathlib: A module for object-oriented file system paths.</a:t>
            </a:r>
            <a:endParaRPr lang="en-US" sz="1000"/>
          </a:p>
          <a:p>
            <a:pPr algn="l"/>
            <a:r>
              <a:rPr lang="en-US" sz="1000"/>
              <a:t>matplotlib.pyplot as plt: A plotting library for creating visualizations.</a:t>
            </a:r>
            <a:endParaRPr lang="en-US" sz="1000"/>
          </a:p>
          <a:p>
            <a:pPr algn="l"/>
            <a:r>
              <a:rPr lang="en-US" sz="1000"/>
              <a:t>collections: A module for specialized container datatypes.</a:t>
            </a:r>
            <a:endParaRPr lang="en-US" sz="1000"/>
          </a:p>
          <a:p>
            <a:pPr algn="l"/>
            <a:r>
              <a:rPr lang="en-US" sz="1000"/>
              <a:t>pytorch_lightning.loggers.WandbLogger: A logger for PyTorch Lightning that integrates with Weights and Biases.</a:t>
            </a:r>
            <a:endParaRPr lang="en-US" sz="100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92" name="Shape 592"/>
        <p:cNvGrpSpPr/>
        <p:nvPr/>
      </p:nvGrpSpPr>
      <p:grpSpPr>
        <a:xfrm>
          <a:off x="0" y="0"/>
          <a:ext cx="0" cy="0"/>
          <a:chOff x="0" y="0"/>
          <a:chExt cx="0" cy="0"/>
        </a:xfrm>
      </p:grpSpPr>
      <p:sp>
        <p:nvSpPr>
          <p:cNvPr id="593" name="Google Shape;593;p33"/>
          <p:cNvSpPr txBox="1"/>
          <p:nvPr/>
        </p:nvSpPr>
        <p:spPr>
          <a:xfrm>
            <a:off x="1021525" y="358925"/>
            <a:ext cx="51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a:t>
            </a:r>
            <a:endParaRPr sz="2800">
              <a:solidFill>
                <a:srgbClr val="225870"/>
              </a:solidFill>
            </a:endParaRPr>
          </a:p>
        </p:txBody>
      </p:sp>
      <p:pic>
        <p:nvPicPr>
          <p:cNvPr id="594" name="Google Shape;594;p33"/>
          <p:cNvPicPr preferRelativeResize="0"/>
          <p:nvPr/>
        </p:nvPicPr>
        <p:blipFill>
          <a:blip r:embed="rId1"/>
          <a:stretch>
            <a:fillRect/>
          </a:stretch>
        </p:blipFill>
        <p:spPr>
          <a:xfrm>
            <a:off x="1100675" y="3084054"/>
            <a:ext cx="690532" cy="433583"/>
          </a:xfrm>
          <a:prstGeom prst="rect">
            <a:avLst/>
          </a:prstGeom>
          <a:noFill/>
          <a:ln w="28575" cap="flat" cmpd="sng">
            <a:solidFill>
              <a:schemeClr val="dk1"/>
            </a:solidFill>
            <a:prstDash val="solid"/>
            <a:round/>
            <a:headEnd type="none" w="sm" len="sm"/>
            <a:tailEnd type="none" w="sm" len="sm"/>
          </a:ln>
        </p:spPr>
      </p:pic>
      <p:sp>
        <p:nvSpPr>
          <p:cNvPr id="595" name="Google Shape;595;p33"/>
          <p:cNvSpPr/>
          <p:nvPr/>
        </p:nvSpPr>
        <p:spPr>
          <a:xfrm>
            <a:off x="2011725" y="2311575"/>
            <a:ext cx="7152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where</a:t>
            </a:r>
            <a:endParaRPr lang="en-US"/>
          </a:p>
        </p:txBody>
      </p:sp>
      <p:sp>
        <p:nvSpPr>
          <p:cNvPr id="596" name="Google Shape;596;p33"/>
          <p:cNvSpPr/>
          <p:nvPr/>
        </p:nvSpPr>
        <p:spPr>
          <a:xfrm>
            <a:off x="292278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my</a:t>
            </a:r>
            <a:endParaRPr lang="en-US"/>
          </a:p>
        </p:txBody>
      </p:sp>
      <p:sp>
        <p:nvSpPr>
          <p:cNvPr id="597" name="Google Shape;597;p33"/>
          <p:cNvSpPr/>
          <p:nvPr/>
        </p:nvSpPr>
        <p:spPr>
          <a:xfrm>
            <a:off x="110067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[CLS]</a:t>
            </a:r>
            <a:endParaRPr lang="en-US"/>
          </a:p>
        </p:txBody>
      </p:sp>
      <p:sp>
        <p:nvSpPr>
          <p:cNvPr id="598" name="Google Shape;598;p33"/>
          <p:cNvSpPr/>
          <p:nvPr/>
        </p:nvSpPr>
        <p:spPr>
          <a:xfrm>
            <a:off x="3833840"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water</a:t>
            </a:r>
            <a:endParaRPr lang="en-US"/>
          </a:p>
        </p:txBody>
      </p:sp>
      <p:sp>
        <p:nvSpPr>
          <p:cNvPr id="599" name="Google Shape;599;p33"/>
          <p:cNvSpPr/>
          <p:nvPr/>
        </p:nvSpPr>
        <p:spPr>
          <a:xfrm>
            <a:off x="474489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lang="en-US"/>
          </a:p>
        </p:txBody>
      </p:sp>
      <p:sp>
        <p:nvSpPr>
          <p:cNvPr id="600" name="Google Shape;600;p33"/>
          <p:cNvSpPr/>
          <p:nvPr/>
        </p:nvSpPr>
        <p:spPr>
          <a:xfrm>
            <a:off x="137566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 name="Google Shape;601;p33"/>
          <p:cNvGrpSpPr/>
          <p:nvPr/>
        </p:nvGrpSpPr>
        <p:grpSpPr>
          <a:xfrm>
            <a:off x="0" y="0"/>
            <a:ext cx="12192001" cy="6858000"/>
            <a:chOff x="0" y="0"/>
            <a:chExt cx="12192001" cy="6858000"/>
          </a:xfrm>
        </p:grpSpPr>
        <p:pic>
          <p:nvPicPr>
            <p:cNvPr id="602" name="Google Shape;602;p33"/>
            <p:cNvPicPr preferRelativeResize="0"/>
            <p:nvPr/>
          </p:nvPicPr>
          <p:blipFill rotWithShape="1">
            <a:blip r:embed="rId2"/>
            <a:srcRect/>
            <a:stretch>
              <a:fillRect/>
            </a:stretch>
          </p:blipFill>
          <p:spPr>
            <a:xfrm>
              <a:off x="0" y="0"/>
              <a:ext cx="3924300" cy="3924300"/>
            </a:xfrm>
            <a:prstGeom prst="rect">
              <a:avLst/>
            </a:prstGeom>
            <a:noFill/>
            <a:ln>
              <a:noFill/>
            </a:ln>
          </p:spPr>
        </p:pic>
        <p:pic>
          <p:nvPicPr>
            <p:cNvPr id="603" name="Google Shape;603;p33"/>
            <p:cNvPicPr preferRelativeResize="0"/>
            <p:nvPr/>
          </p:nvPicPr>
          <p:blipFill rotWithShape="1">
            <a:blip r:embed="rId2"/>
            <a:srcRect/>
            <a:stretch>
              <a:fillRect/>
            </a:stretch>
          </p:blipFill>
          <p:spPr>
            <a:xfrm>
              <a:off x="3924300" y="0"/>
              <a:ext cx="3924300" cy="3924300"/>
            </a:xfrm>
            <a:prstGeom prst="rect">
              <a:avLst/>
            </a:prstGeom>
            <a:noFill/>
            <a:ln>
              <a:noFill/>
            </a:ln>
          </p:spPr>
        </p:pic>
        <p:pic>
          <p:nvPicPr>
            <p:cNvPr id="604" name="Google Shape;604;p33"/>
            <p:cNvPicPr preferRelativeResize="0"/>
            <p:nvPr/>
          </p:nvPicPr>
          <p:blipFill rotWithShape="1">
            <a:blip r:embed="rId2"/>
            <a:srcRect/>
            <a:stretch>
              <a:fillRect/>
            </a:stretch>
          </p:blipFill>
          <p:spPr>
            <a:xfrm>
              <a:off x="7848600" y="0"/>
              <a:ext cx="3924300" cy="3924300"/>
            </a:xfrm>
            <a:prstGeom prst="rect">
              <a:avLst/>
            </a:prstGeom>
            <a:noFill/>
            <a:ln>
              <a:noFill/>
            </a:ln>
          </p:spPr>
        </p:pic>
        <p:pic>
          <p:nvPicPr>
            <p:cNvPr id="605" name="Google Shape;605;p33"/>
            <p:cNvPicPr preferRelativeResize="0"/>
            <p:nvPr/>
          </p:nvPicPr>
          <p:blipFill rotWithShape="1">
            <a:blip r:embed="rId2"/>
            <a:srcRect/>
            <a:stretch>
              <a:fillRect/>
            </a:stretch>
          </p:blipFill>
          <p:spPr>
            <a:xfrm>
              <a:off x="0" y="3924300"/>
              <a:ext cx="3924300" cy="2933700"/>
            </a:xfrm>
            <a:prstGeom prst="rect">
              <a:avLst/>
            </a:prstGeom>
            <a:noFill/>
            <a:ln>
              <a:noFill/>
            </a:ln>
          </p:spPr>
        </p:pic>
        <p:pic>
          <p:nvPicPr>
            <p:cNvPr id="606" name="Google Shape;606;p33"/>
            <p:cNvPicPr preferRelativeResize="0"/>
            <p:nvPr/>
          </p:nvPicPr>
          <p:blipFill rotWithShape="1">
            <a:blip r:embed="rId2"/>
            <a:srcRect/>
            <a:stretch>
              <a:fillRect/>
            </a:stretch>
          </p:blipFill>
          <p:spPr>
            <a:xfrm>
              <a:off x="3924300" y="3924300"/>
              <a:ext cx="3924300" cy="2933700"/>
            </a:xfrm>
            <a:prstGeom prst="rect">
              <a:avLst/>
            </a:prstGeom>
            <a:noFill/>
            <a:ln>
              <a:noFill/>
            </a:ln>
          </p:spPr>
        </p:pic>
        <p:pic>
          <p:nvPicPr>
            <p:cNvPr id="607" name="Google Shape;607;p33"/>
            <p:cNvPicPr preferRelativeResize="0"/>
            <p:nvPr/>
          </p:nvPicPr>
          <p:blipFill rotWithShape="1">
            <a:blip r:embed="rId2"/>
            <a:srcRect/>
            <a:stretch>
              <a:fillRect/>
            </a:stretch>
          </p:blipFill>
          <p:spPr>
            <a:xfrm>
              <a:off x="7848600" y="3924300"/>
              <a:ext cx="3924300" cy="2933700"/>
            </a:xfrm>
            <a:prstGeom prst="rect">
              <a:avLst/>
            </a:prstGeom>
            <a:noFill/>
            <a:ln>
              <a:noFill/>
            </a:ln>
          </p:spPr>
        </p:pic>
        <p:pic>
          <p:nvPicPr>
            <p:cNvPr id="608" name="Google Shape;608;p33"/>
            <p:cNvPicPr preferRelativeResize="0"/>
            <p:nvPr/>
          </p:nvPicPr>
          <p:blipFill rotWithShape="1">
            <a:blip r:embed="rId2"/>
            <a:srcRect/>
            <a:stretch>
              <a:fillRect/>
            </a:stretch>
          </p:blipFill>
          <p:spPr>
            <a:xfrm>
              <a:off x="11772900" y="0"/>
              <a:ext cx="419100" cy="3924300"/>
            </a:xfrm>
            <a:prstGeom prst="rect">
              <a:avLst/>
            </a:prstGeom>
            <a:noFill/>
            <a:ln>
              <a:noFill/>
            </a:ln>
          </p:spPr>
        </p:pic>
        <p:pic>
          <p:nvPicPr>
            <p:cNvPr id="609" name="Google Shape;609;p33"/>
            <p:cNvPicPr preferRelativeResize="0"/>
            <p:nvPr/>
          </p:nvPicPr>
          <p:blipFill rotWithShape="1">
            <a:blip r:embed="rId2"/>
            <a:srcRect/>
            <a:stretch>
              <a:fillRect/>
            </a:stretch>
          </p:blipFill>
          <p:spPr>
            <a:xfrm>
              <a:off x="11772900" y="3924300"/>
              <a:ext cx="419101" cy="2933700"/>
            </a:xfrm>
            <a:prstGeom prst="rect">
              <a:avLst/>
            </a:prstGeom>
            <a:noFill/>
            <a:ln>
              <a:noFill/>
            </a:ln>
          </p:spPr>
        </p:pic>
      </p:grpSp>
      <p:sp>
        <p:nvSpPr>
          <p:cNvPr id="610" name="Google Shape;610;p33"/>
          <p:cNvSpPr/>
          <p:nvPr/>
        </p:nvSpPr>
        <p:spPr>
          <a:xfrm>
            <a:off x="2286720"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3"/>
          <p:cNvSpPr/>
          <p:nvPr/>
        </p:nvSpPr>
        <p:spPr>
          <a:xfrm>
            <a:off x="319777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3"/>
          <p:cNvSpPr/>
          <p:nvPr/>
        </p:nvSpPr>
        <p:spPr>
          <a:xfrm>
            <a:off x="4108831"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3"/>
          <p:cNvSpPr/>
          <p:nvPr/>
        </p:nvSpPr>
        <p:spPr>
          <a:xfrm>
            <a:off x="501988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14" name="Google Shape;614;p33"/>
          <p:cNvPicPr preferRelativeResize="0"/>
          <p:nvPr/>
        </p:nvPicPr>
        <p:blipFill>
          <a:blip r:embed="rId1"/>
          <a:stretch>
            <a:fillRect/>
          </a:stretch>
        </p:blipFill>
        <p:spPr>
          <a:xfrm>
            <a:off x="2011730" y="3084054"/>
            <a:ext cx="690532" cy="433583"/>
          </a:xfrm>
          <a:prstGeom prst="rect">
            <a:avLst/>
          </a:prstGeom>
          <a:noFill/>
          <a:ln w="28575" cap="flat" cmpd="sng">
            <a:solidFill>
              <a:srgbClr val="0000FF"/>
            </a:solidFill>
            <a:prstDash val="solid"/>
            <a:round/>
            <a:headEnd type="none" w="sm" len="sm"/>
            <a:tailEnd type="none" w="sm" len="sm"/>
          </a:ln>
        </p:spPr>
      </p:pic>
      <p:pic>
        <p:nvPicPr>
          <p:cNvPr id="615" name="Google Shape;615;p33"/>
          <p:cNvPicPr preferRelativeResize="0"/>
          <p:nvPr/>
        </p:nvPicPr>
        <p:blipFill rotWithShape="1">
          <a:blip r:embed="rId1"/>
          <a:srcRect l="15180" r="24389"/>
          <a:stretch>
            <a:fillRect/>
          </a:stretch>
        </p:blipFill>
        <p:spPr>
          <a:xfrm>
            <a:off x="3011725" y="3084050"/>
            <a:ext cx="417275" cy="433575"/>
          </a:xfrm>
          <a:prstGeom prst="rect">
            <a:avLst/>
          </a:prstGeom>
          <a:noFill/>
          <a:ln w="28575" cap="flat" cmpd="sng">
            <a:solidFill>
              <a:srgbClr val="0000FF"/>
            </a:solidFill>
            <a:prstDash val="solid"/>
            <a:round/>
            <a:headEnd type="none" w="sm" len="sm"/>
            <a:tailEnd type="none" w="sm" len="sm"/>
          </a:ln>
        </p:spPr>
      </p:pic>
      <p:pic>
        <p:nvPicPr>
          <p:cNvPr id="616" name="Google Shape;616;p33"/>
          <p:cNvPicPr preferRelativeResize="0"/>
          <p:nvPr/>
        </p:nvPicPr>
        <p:blipFill>
          <a:blip r:embed="rId1"/>
          <a:stretch>
            <a:fillRect/>
          </a:stretch>
        </p:blipFill>
        <p:spPr>
          <a:xfrm>
            <a:off x="4744895" y="3084054"/>
            <a:ext cx="690532" cy="433583"/>
          </a:xfrm>
          <a:prstGeom prst="rect">
            <a:avLst/>
          </a:prstGeom>
          <a:noFill/>
          <a:ln w="28575" cap="flat" cmpd="sng">
            <a:solidFill>
              <a:schemeClr val="dk1"/>
            </a:solidFill>
            <a:prstDash val="solid"/>
            <a:round/>
            <a:headEnd type="none" w="sm" len="sm"/>
            <a:tailEnd type="none" w="sm" len="sm"/>
          </a:ln>
        </p:spPr>
      </p:pic>
      <p:cxnSp>
        <p:nvCxnSpPr>
          <p:cNvPr id="617" name="Google Shape;617;p33"/>
          <p:cNvCxnSpPr/>
          <p:nvPr/>
        </p:nvCxnSpPr>
        <p:spPr>
          <a:xfrm rot="10800000" flipH="1">
            <a:off x="1161762" y="1939554"/>
            <a:ext cx="4293600" cy="9300"/>
          </a:xfrm>
          <a:prstGeom prst="straightConnector1">
            <a:avLst/>
          </a:prstGeom>
          <a:noFill/>
          <a:ln w="19050" cap="flat" cmpd="sng">
            <a:solidFill>
              <a:schemeClr val="dk2"/>
            </a:solidFill>
            <a:prstDash val="solid"/>
            <a:round/>
            <a:headEnd type="none" w="med" len="med"/>
            <a:tailEnd type="none" w="med" len="med"/>
          </a:ln>
        </p:spPr>
      </p:cxnSp>
      <p:cxnSp>
        <p:nvCxnSpPr>
          <p:cNvPr id="618" name="Google Shape;618;p33"/>
          <p:cNvCxnSpPr/>
          <p:nvPr/>
        </p:nvCxnSpPr>
        <p:spPr>
          <a:xfrm>
            <a:off x="1161762"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19" name="Google Shape;619;p33"/>
          <p:cNvCxnSpPr/>
          <p:nvPr/>
        </p:nvCxnSpPr>
        <p:spPr>
          <a:xfrm>
            <a:off x="5455173"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20" name="Google Shape;620;p33"/>
          <p:cNvSpPr txBox="1"/>
          <p:nvPr/>
        </p:nvSpPr>
        <p:spPr>
          <a:xfrm>
            <a:off x="2568550" y="1597925"/>
            <a:ext cx="1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Text Description</a:t>
            </a:r>
            <a:endParaRPr lang="en-US"/>
          </a:p>
        </p:txBody>
      </p:sp>
      <p:sp>
        <p:nvSpPr>
          <p:cNvPr id="621" name="Google Shape;621;p33"/>
          <p:cNvSpPr/>
          <p:nvPr/>
        </p:nvSpPr>
        <p:spPr>
          <a:xfrm>
            <a:off x="1100675"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2" name="Google Shape;622;p33"/>
          <p:cNvSpPr/>
          <p:nvPr/>
        </p:nvSpPr>
        <p:spPr>
          <a:xfrm>
            <a:off x="2011684"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3" name="Google Shape;623;p33"/>
          <p:cNvSpPr/>
          <p:nvPr/>
        </p:nvSpPr>
        <p:spPr>
          <a:xfrm>
            <a:off x="2922693"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4" name="Google Shape;624;p33"/>
          <p:cNvSpPr/>
          <p:nvPr/>
        </p:nvSpPr>
        <p:spPr>
          <a:xfrm>
            <a:off x="3833702"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5" name="Google Shape;625;p33"/>
          <p:cNvSpPr/>
          <p:nvPr/>
        </p:nvSpPr>
        <p:spPr>
          <a:xfrm>
            <a:off x="4744711"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lang="en-US"/>
          </a:p>
        </p:txBody>
      </p:sp>
      <p:sp>
        <p:nvSpPr>
          <p:cNvPr id="626" name="Google Shape;626;p33"/>
          <p:cNvSpPr/>
          <p:nvPr/>
        </p:nvSpPr>
        <p:spPr>
          <a:xfrm>
            <a:off x="5655953"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White</a:t>
            </a:r>
            <a:endParaRPr lang="en-US"/>
          </a:p>
        </p:txBody>
      </p:sp>
      <p:sp>
        <p:nvSpPr>
          <p:cNvPr id="627" name="Google Shape;627;p33"/>
          <p:cNvSpPr/>
          <p:nvPr/>
        </p:nvSpPr>
        <p:spPr>
          <a:xfrm>
            <a:off x="6567007"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Male</a:t>
            </a:r>
            <a:endParaRPr lang="en-US"/>
          </a:p>
        </p:txBody>
      </p:sp>
      <p:cxnSp>
        <p:nvCxnSpPr>
          <p:cNvPr id="628" name="Google Shape;628;p33"/>
          <p:cNvCxnSpPr/>
          <p:nvPr/>
        </p:nvCxnSpPr>
        <p:spPr>
          <a:xfrm rot="10800000" flipH="1">
            <a:off x="5655954" y="1939554"/>
            <a:ext cx="4293000" cy="9300"/>
          </a:xfrm>
          <a:prstGeom prst="straightConnector1">
            <a:avLst/>
          </a:prstGeom>
          <a:noFill/>
          <a:ln w="19050" cap="flat" cmpd="sng">
            <a:solidFill>
              <a:schemeClr val="dk2"/>
            </a:solidFill>
            <a:prstDash val="solid"/>
            <a:round/>
            <a:headEnd type="none" w="med" len="med"/>
            <a:tailEnd type="none" w="med" len="med"/>
          </a:ln>
        </p:spPr>
      </p:cxnSp>
      <p:cxnSp>
        <p:nvCxnSpPr>
          <p:cNvPr id="629" name="Google Shape;629;p33"/>
          <p:cNvCxnSpPr/>
          <p:nvPr/>
        </p:nvCxnSpPr>
        <p:spPr>
          <a:xfrm>
            <a:off x="5655954"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30" name="Google Shape;630;p33"/>
          <p:cNvCxnSpPr/>
          <p:nvPr/>
        </p:nvCxnSpPr>
        <p:spPr>
          <a:xfrm>
            <a:off x="9949365"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31" name="Google Shape;631;p33"/>
          <p:cNvSpPr txBox="1"/>
          <p:nvPr/>
        </p:nvSpPr>
        <p:spPr>
          <a:xfrm>
            <a:off x="6094313" y="1597925"/>
            <a:ext cx="34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Race/Gender/Emotion/Objection Tags</a:t>
            </a:r>
            <a:endParaRPr lang="en-US"/>
          </a:p>
        </p:txBody>
      </p:sp>
      <p:sp>
        <p:nvSpPr>
          <p:cNvPr id="632" name="Google Shape;632;p33"/>
          <p:cNvSpPr/>
          <p:nvPr/>
        </p:nvSpPr>
        <p:spPr>
          <a:xfrm>
            <a:off x="5930942"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33" name="Google Shape;633;p33"/>
          <p:cNvPicPr preferRelativeResize="0"/>
          <p:nvPr/>
        </p:nvPicPr>
        <p:blipFill rotWithShape="1">
          <a:blip r:embed="rId1"/>
          <a:srcRect t="33025" r="21476"/>
          <a:stretch>
            <a:fillRect/>
          </a:stretch>
        </p:blipFill>
        <p:spPr>
          <a:xfrm>
            <a:off x="5726313" y="3239675"/>
            <a:ext cx="542224" cy="290400"/>
          </a:xfrm>
          <a:prstGeom prst="rect">
            <a:avLst/>
          </a:prstGeom>
          <a:noFill/>
          <a:ln w="28575" cap="flat" cmpd="sng">
            <a:solidFill>
              <a:srgbClr val="0000FF"/>
            </a:solidFill>
            <a:prstDash val="solid"/>
            <a:round/>
            <a:headEnd type="none" w="sm" len="sm"/>
            <a:tailEnd type="none" w="sm" len="sm"/>
          </a:ln>
        </p:spPr>
      </p:pic>
      <p:pic>
        <p:nvPicPr>
          <p:cNvPr id="634" name="Google Shape;634;p33"/>
          <p:cNvPicPr preferRelativeResize="0"/>
          <p:nvPr/>
        </p:nvPicPr>
        <p:blipFill rotWithShape="1">
          <a:blip r:embed="rId1"/>
          <a:srcRect l="21476" t="33025"/>
          <a:stretch>
            <a:fillRect/>
          </a:stretch>
        </p:blipFill>
        <p:spPr>
          <a:xfrm>
            <a:off x="6641539" y="3239674"/>
            <a:ext cx="542224" cy="290400"/>
          </a:xfrm>
          <a:prstGeom prst="rect">
            <a:avLst/>
          </a:prstGeom>
          <a:noFill/>
          <a:ln w="28575" cap="flat" cmpd="sng">
            <a:solidFill>
              <a:srgbClr val="0000FF"/>
            </a:solidFill>
            <a:prstDash val="solid"/>
            <a:round/>
            <a:headEnd type="none" w="sm" len="sm"/>
            <a:tailEnd type="none" w="sm" len="sm"/>
          </a:ln>
        </p:spPr>
      </p:pic>
      <p:sp>
        <p:nvSpPr>
          <p:cNvPr id="635" name="Google Shape;635;p33"/>
          <p:cNvSpPr/>
          <p:nvPr/>
        </p:nvSpPr>
        <p:spPr>
          <a:xfrm>
            <a:off x="6841997"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3"/>
          <p:cNvSpPr/>
          <p:nvPr/>
        </p:nvSpPr>
        <p:spPr>
          <a:xfrm>
            <a:off x="5655720"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37" name="Google Shape;637;p33"/>
          <p:cNvSpPr/>
          <p:nvPr/>
        </p:nvSpPr>
        <p:spPr>
          <a:xfrm>
            <a:off x="6566728"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38" name="Google Shape;638;p33"/>
          <p:cNvSpPr/>
          <p:nvPr/>
        </p:nvSpPr>
        <p:spPr>
          <a:xfrm>
            <a:off x="7478451"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Sad</a:t>
            </a:r>
            <a:endParaRPr lang="en-US"/>
          </a:p>
        </p:txBody>
      </p:sp>
      <p:sp>
        <p:nvSpPr>
          <p:cNvPr id="639" name="Google Shape;639;p33"/>
          <p:cNvSpPr/>
          <p:nvPr/>
        </p:nvSpPr>
        <p:spPr>
          <a:xfrm>
            <a:off x="9371005"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lang="en-US"/>
          </a:p>
        </p:txBody>
      </p:sp>
      <p:sp>
        <p:nvSpPr>
          <p:cNvPr id="640" name="Google Shape;640;p33"/>
          <p:cNvSpPr/>
          <p:nvPr/>
        </p:nvSpPr>
        <p:spPr>
          <a:xfrm>
            <a:off x="7753428"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41" name="Google Shape;641;p33"/>
          <p:cNvPicPr preferRelativeResize="0"/>
          <p:nvPr/>
        </p:nvPicPr>
        <p:blipFill>
          <a:blip r:embed="rId1"/>
          <a:stretch>
            <a:fillRect/>
          </a:stretch>
        </p:blipFill>
        <p:spPr>
          <a:xfrm>
            <a:off x="7478482" y="3083988"/>
            <a:ext cx="690532" cy="433583"/>
          </a:xfrm>
          <a:prstGeom prst="rect">
            <a:avLst/>
          </a:prstGeom>
          <a:noFill/>
          <a:ln w="28575" cap="flat" cmpd="sng">
            <a:solidFill>
              <a:srgbClr val="0000FF"/>
            </a:solidFill>
            <a:prstDash val="solid"/>
            <a:round/>
            <a:headEnd type="none" w="sm" len="sm"/>
            <a:tailEnd type="none" w="sm" len="sm"/>
          </a:ln>
        </p:spPr>
      </p:pic>
      <p:pic>
        <p:nvPicPr>
          <p:cNvPr id="642" name="Google Shape;642;p33"/>
          <p:cNvPicPr preferRelativeResize="0"/>
          <p:nvPr/>
        </p:nvPicPr>
        <p:blipFill>
          <a:blip r:embed="rId1"/>
          <a:stretch>
            <a:fillRect/>
          </a:stretch>
        </p:blipFill>
        <p:spPr>
          <a:xfrm>
            <a:off x="9371099" y="3083988"/>
            <a:ext cx="690532" cy="433583"/>
          </a:xfrm>
          <a:prstGeom prst="rect">
            <a:avLst/>
          </a:prstGeom>
          <a:noFill/>
          <a:ln w="28575" cap="flat" cmpd="sng">
            <a:solidFill>
              <a:schemeClr val="dk1"/>
            </a:solidFill>
            <a:prstDash val="solid"/>
            <a:round/>
            <a:headEnd type="none" w="sm" len="sm"/>
            <a:tailEnd type="none" w="sm" len="sm"/>
          </a:ln>
        </p:spPr>
      </p:pic>
      <p:sp>
        <p:nvSpPr>
          <p:cNvPr id="643" name="Google Shape;643;p33"/>
          <p:cNvSpPr/>
          <p:nvPr/>
        </p:nvSpPr>
        <p:spPr>
          <a:xfrm>
            <a:off x="964599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3"/>
          <p:cNvSpPr/>
          <p:nvPr/>
        </p:nvSpPr>
        <p:spPr>
          <a:xfrm>
            <a:off x="7478206"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45" name="Google Shape;645;p33"/>
          <p:cNvSpPr/>
          <p:nvPr/>
        </p:nvSpPr>
        <p:spPr>
          <a:xfrm>
            <a:off x="9370961"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46" name="Google Shape;646;p33"/>
          <p:cNvSpPr/>
          <p:nvPr/>
        </p:nvSpPr>
        <p:spPr>
          <a:xfrm>
            <a:off x="8389871" y="2311564"/>
            <a:ext cx="8034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Person</a:t>
            </a:r>
            <a:endParaRPr lang="en-US"/>
          </a:p>
        </p:txBody>
      </p:sp>
      <p:sp>
        <p:nvSpPr>
          <p:cNvPr id="647" name="Google Shape;647;p33"/>
          <p:cNvSpPr/>
          <p:nvPr/>
        </p:nvSpPr>
        <p:spPr>
          <a:xfrm>
            <a:off x="8664859"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48" name="Google Shape;648;p33"/>
          <p:cNvPicPr preferRelativeResize="0"/>
          <p:nvPr/>
        </p:nvPicPr>
        <p:blipFill>
          <a:blip r:embed="rId1"/>
          <a:stretch>
            <a:fillRect/>
          </a:stretch>
        </p:blipFill>
        <p:spPr>
          <a:xfrm>
            <a:off x="8389866" y="3101296"/>
            <a:ext cx="690532" cy="433583"/>
          </a:xfrm>
          <a:prstGeom prst="rect">
            <a:avLst/>
          </a:prstGeom>
          <a:noFill/>
          <a:ln w="28575" cap="flat" cmpd="sng">
            <a:solidFill>
              <a:srgbClr val="0000FF"/>
            </a:solidFill>
            <a:prstDash val="solid"/>
            <a:round/>
            <a:headEnd type="none" w="sm" len="sm"/>
            <a:tailEnd type="none" w="sm" len="sm"/>
          </a:ln>
        </p:spPr>
      </p:pic>
      <p:sp>
        <p:nvSpPr>
          <p:cNvPr id="649" name="Google Shape;649;p33"/>
          <p:cNvSpPr/>
          <p:nvPr/>
        </p:nvSpPr>
        <p:spPr>
          <a:xfrm>
            <a:off x="8424583"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lang="en-US"/>
          </a:p>
        </p:txBody>
      </p:sp>
      <p:sp>
        <p:nvSpPr>
          <p:cNvPr id="650" name="Google Shape;650;p33"/>
          <p:cNvSpPr/>
          <p:nvPr/>
        </p:nvSpPr>
        <p:spPr>
          <a:xfrm>
            <a:off x="10325721"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t>
            </a:r>
            <a:r>
              <a:rPr lang="en-US"/>
              <a:t>IMG</a:t>
            </a:r>
            <a:r>
              <a:rPr lang="en-US"/>
              <a:t>]</a:t>
            </a:r>
            <a:endParaRPr lang="en-US"/>
          </a:p>
        </p:txBody>
      </p:sp>
      <p:sp>
        <p:nvSpPr>
          <p:cNvPr id="651" name="Google Shape;651;p33"/>
          <p:cNvSpPr/>
          <p:nvPr/>
        </p:nvSpPr>
        <p:spPr>
          <a:xfrm>
            <a:off x="1062713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52" name="Google Shape;652;p33"/>
          <p:cNvPicPr preferRelativeResize="0"/>
          <p:nvPr/>
        </p:nvPicPr>
        <p:blipFill rotWithShape="1">
          <a:blip r:embed="rId1"/>
          <a:srcRect l="32148" t="46524" r="45270" b="25987"/>
          <a:stretch>
            <a:fillRect/>
          </a:stretch>
        </p:blipFill>
        <p:spPr>
          <a:xfrm>
            <a:off x="10352338" y="3083981"/>
            <a:ext cx="690532" cy="527795"/>
          </a:xfrm>
          <a:prstGeom prst="rect">
            <a:avLst/>
          </a:prstGeom>
          <a:noFill/>
          <a:ln w="38100" cap="flat" cmpd="sng">
            <a:solidFill>
              <a:schemeClr val="dk1"/>
            </a:solidFill>
            <a:prstDash val="solid"/>
            <a:round/>
            <a:headEnd type="none" w="sm" len="sm"/>
            <a:tailEnd type="none" w="sm" len="sm"/>
          </a:ln>
        </p:spPr>
      </p:pic>
      <p:sp>
        <p:nvSpPr>
          <p:cNvPr id="653" name="Google Shape;653;p33"/>
          <p:cNvSpPr/>
          <p:nvPr/>
        </p:nvSpPr>
        <p:spPr>
          <a:xfrm>
            <a:off x="11280437"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[IMG]</a:t>
            </a:r>
            <a:endParaRPr lang="en-US"/>
          </a:p>
        </p:txBody>
      </p:sp>
      <p:sp>
        <p:nvSpPr>
          <p:cNvPr id="654" name="Google Shape;654;p33"/>
          <p:cNvSpPr/>
          <p:nvPr/>
        </p:nvSpPr>
        <p:spPr>
          <a:xfrm>
            <a:off x="1153856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55" name="Google Shape;655;p33"/>
          <p:cNvPicPr preferRelativeResize="0"/>
          <p:nvPr/>
        </p:nvPicPr>
        <p:blipFill>
          <a:blip r:embed="rId1"/>
          <a:stretch>
            <a:fillRect/>
          </a:stretch>
        </p:blipFill>
        <p:spPr>
          <a:xfrm>
            <a:off x="11263713" y="3083988"/>
            <a:ext cx="690532" cy="433583"/>
          </a:xfrm>
          <a:prstGeom prst="rect">
            <a:avLst/>
          </a:prstGeom>
          <a:noFill/>
          <a:ln w="28575" cap="flat" cmpd="sng">
            <a:solidFill>
              <a:schemeClr val="dk1"/>
            </a:solidFill>
            <a:prstDash val="solid"/>
            <a:round/>
            <a:headEnd type="none" w="sm" len="sm"/>
            <a:tailEnd type="none" w="sm" len="sm"/>
          </a:ln>
        </p:spPr>
      </p:pic>
      <p:sp>
        <p:nvSpPr>
          <p:cNvPr id="656" name="Google Shape;656;p33"/>
          <p:cNvSpPr/>
          <p:nvPr/>
        </p:nvSpPr>
        <p:spPr>
          <a:xfrm>
            <a:off x="10317338"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lang="en-US"/>
          </a:p>
        </p:txBody>
      </p:sp>
      <p:sp>
        <p:nvSpPr>
          <p:cNvPr id="657" name="Google Shape;657;p33"/>
          <p:cNvSpPr/>
          <p:nvPr/>
        </p:nvSpPr>
        <p:spPr>
          <a:xfrm>
            <a:off x="11263716"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lang="en-US"/>
          </a:p>
        </p:txBody>
      </p:sp>
      <p:cxnSp>
        <p:nvCxnSpPr>
          <p:cNvPr id="658" name="Google Shape;658;p33"/>
          <p:cNvCxnSpPr/>
          <p:nvPr/>
        </p:nvCxnSpPr>
        <p:spPr>
          <a:xfrm rot="10800000" flipH="1">
            <a:off x="10317350" y="1934933"/>
            <a:ext cx="1636800" cy="9300"/>
          </a:xfrm>
          <a:prstGeom prst="straightConnector1">
            <a:avLst/>
          </a:prstGeom>
          <a:noFill/>
          <a:ln w="19050" cap="flat" cmpd="sng">
            <a:solidFill>
              <a:schemeClr val="dk2"/>
            </a:solidFill>
            <a:prstDash val="solid"/>
            <a:round/>
            <a:headEnd type="none" w="med" len="med"/>
            <a:tailEnd type="none" w="med" len="med"/>
          </a:ln>
        </p:spPr>
      </p:cxnSp>
      <p:cxnSp>
        <p:nvCxnSpPr>
          <p:cNvPr id="659" name="Google Shape;659;p33"/>
          <p:cNvCxnSpPr/>
          <p:nvPr/>
        </p:nvCxnSpPr>
        <p:spPr>
          <a:xfrm>
            <a:off x="10317350" y="1851500"/>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60" name="Google Shape;660;p33"/>
          <p:cNvCxnSpPr/>
          <p:nvPr/>
        </p:nvCxnSpPr>
        <p:spPr>
          <a:xfrm>
            <a:off x="11954250" y="1851500"/>
            <a:ext cx="0" cy="185400"/>
          </a:xfrm>
          <a:prstGeom prst="straightConnector1">
            <a:avLst/>
          </a:prstGeom>
          <a:noFill/>
          <a:ln w="19050" cap="flat" cmpd="sng">
            <a:solidFill>
              <a:schemeClr val="dk2"/>
            </a:solidFill>
            <a:prstDash val="solid"/>
            <a:round/>
            <a:headEnd type="none" w="med" len="med"/>
            <a:tailEnd type="none" w="med" len="med"/>
          </a:ln>
        </p:spPr>
      </p:cxnSp>
      <p:sp>
        <p:nvSpPr>
          <p:cNvPr id="661" name="Google Shape;661;p33"/>
          <p:cNvSpPr txBox="1"/>
          <p:nvPr/>
        </p:nvSpPr>
        <p:spPr>
          <a:xfrm>
            <a:off x="10317350" y="1597925"/>
            <a:ext cx="170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Image Regions</a:t>
            </a:r>
            <a:endParaRPr lang="en-US"/>
          </a:p>
        </p:txBody>
      </p:sp>
      <p:sp>
        <p:nvSpPr>
          <p:cNvPr id="662" name="Google Shape;662;p33"/>
          <p:cNvSpPr txBox="1"/>
          <p:nvPr/>
        </p:nvSpPr>
        <p:spPr>
          <a:xfrm>
            <a:off x="84650" y="2130200"/>
            <a:ext cx="115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 Embedding</a:t>
            </a:r>
            <a:endParaRPr>
              <a:latin typeface="Calibri"/>
              <a:ea typeface="Calibri"/>
              <a:cs typeface="Calibri"/>
              <a:sym typeface="Calibri"/>
            </a:endParaRPr>
          </a:p>
        </p:txBody>
      </p:sp>
      <p:sp>
        <p:nvSpPr>
          <p:cNvPr id="663" name="Google Shape;663;p33"/>
          <p:cNvSpPr txBox="1"/>
          <p:nvPr/>
        </p:nvSpPr>
        <p:spPr>
          <a:xfrm>
            <a:off x="84650" y="288518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Visual Feature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sp>
        <p:nvSpPr>
          <p:cNvPr id="664" name="Google Shape;664;p33"/>
          <p:cNvSpPr txBox="1"/>
          <p:nvPr/>
        </p:nvSpPr>
        <p:spPr>
          <a:xfrm>
            <a:off x="84650" y="361933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Type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cxnSp>
        <p:nvCxnSpPr>
          <p:cNvPr id="665" name="Google Shape;665;p33"/>
          <p:cNvCxnSpPr>
            <a:stCxn id="621" idx="2"/>
          </p:cNvCxnSpPr>
          <p:nvPr/>
        </p:nvCxnSpPr>
        <p:spPr>
          <a:xfrm>
            <a:off x="1445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6" name="Google Shape;666;p33"/>
          <p:cNvCxnSpPr/>
          <p:nvPr/>
        </p:nvCxnSpPr>
        <p:spPr>
          <a:xfrm>
            <a:off x="235498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7" name="Google Shape;667;p33"/>
          <p:cNvCxnSpPr/>
          <p:nvPr/>
        </p:nvCxnSpPr>
        <p:spPr>
          <a:xfrm>
            <a:off x="326603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8" name="Google Shape;668;p33"/>
          <p:cNvCxnSpPr/>
          <p:nvPr/>
        </p:nvCxnSpPr>
        <p:spPr>
          <a:xfrm>
            <a:off x="41770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33"/>
          <p:cNvCxnSpPr/>
          <p:nvPr/>
        </p:nvCxnSpPr>
        <p:spPr>
          <a:xfrm>
            <a:off x="50881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0" name="Google Shape;670;p33"/>
          <p:cNvCxnSpPr/>
          <p:nvPr/>
        </p:nvCxnSpPr>
        <p:spPr>
          <a:xfrm>
            <a:off x="59990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1" name="Google Shape;671;p33"/>
          <p:cNvCxnSpPr/>
          <p:nvPr/>
        </p:nvCxnSpPr>
        <p:spPr>
          <a:xfrm>
            <a:off x="6909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2" name="Google Shape;672;p33"/>
          <p:cNvCxnSpPr/>
          <p:nvPr/>
        </p:nvCxnSpPr>
        <p:spPr>
          <a:xfrm>
            <a:off x="782090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33"/>
          <p:cNvCxnSpPr/>
          <p:nvPr/>
        </p:nvCxnSpPr>
        <p:spPr>
          <a:xfrm>
            <a:off x="87896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33"/>
          <p:cNvCxnSpPr/>
          <p:nvPr/>
        </p:nvCxnSpPr>
        <p:spPr>
          <a:xfrm>
            <a:off x="971425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5" name="Google Shape;675;p33"/>
          <p:cNvCxnSpPr/>
          <p:nvPr/>
        </p:nvCxnSpPr>
        <p:spPr>
          <a:xfrm>
            <a:off x="106956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6" name="Google Shape;676;p33"/>
          <p:cNvCxnSpPr/>
          <p:nvPr/>
        </p:nvCxnSpPr>
        <p:spPr>
          <a:xfrm>
            <a:off x="11607600" y="4146263"/>
            <a:ext cx="3900" cy="362100"/>
          </a:xfrm>
          <a:prstGeom prst="straightConnector1">
            <a:avLst/>
          </a:prstGeom>
          <a:noFill/>
          <a:ln w="9525" cap="flat" cmpd="sng">
            <a:solidFill>
              <a:schemeClr val="dk2"/>
            </a:solidFill>
            <a:prstDash val="solid"/>
            <a:round/>
            <a:headEnd type="none" w="med" len="med"/>
            <a:tailEnd type="triangle" w="med" len="med"/>
          </a:ln>
        </p:spPr>
      </p:cxnSp>
      <p:sp>
        <p:nvSpPr>
          <p:cNvPr id="677" name="Google Shape;677;p33"/>
          <p:cNvSpPr/>
          <p:nvPr/>
        </p:nvSpPr>
        <p:spPr>
          <a:xfrm>
            <a:off x="1021525" y="4652850"/>
            <a:ext cx="109539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Visual Bert Classifier</a:t>
            </a:r>
            <a:endParaRPr lang="en-US"/>
          </a:p>
        </p:txBody>
      </p:sp>
      <p:sp>
        <p:nvSpPr>
          <p:cNvPr id="678" name="Google Shape;678;p33"/>
          <p:cNvSpPr/>
          <p:nvPr/>
        </p:nvSpPr>
        <p:spPr>
          <a:xfrm>
            <a:off x="4857750" y="5408075"/>
            <a:ext cx="1564600" cy="615600"/>
          </a:xfrm>
          <a:prstGeom prst="flowChartInputOutput">
            <a:avLst/>
          </a:prstGeom>
          <a:solidFill>
            <a:srgbClr val="EA9999"/>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txBox="1"/>
          <p:nvPr/>
        </p:nvSpPr>
        <p:spPr>
          <a:xfrm>
            <a:off x="5088125" y="5515775"/>
            <a:ext cx="12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Non-Hateful</a:t>
            </a:r>
            <a:endParaRPr>
              <a:solidFill>
                <a:srgbClr val="434343"/>
              </a:solidFill>
            </a:endParaRPr>
          </a:p>
        </p:txBody>
      </p:sp>
      <p:sp>
        <p:nvSpPr>
          <p:cNvPr id="680" name="Google Shape;680;p33"/>
          <p:cNvSpPr txBox="1"/>
          <p:nvPr/>
        </p:nvSpPr>
        <p:spPr>
          <a:xfrm>
            <a:off x="6784125" y="5515775"/>
            <a:ext cx="11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Hateful</a:t>
            </a:r>
            <a:endParaRPr>
              <a:solidFill>
                <a:srgbClr val="434343"/>
              </a:solidFill>
            </a:endParaRPr>
          </a:p>
        </p:txBody>
      </p:sp>
      <p:sp>
        <p:nvSpPr>
          <p:cNvPr id="681" name="Google Shape;681;p33"/>
          <p:cNvSpPr/>
          <p:nvPr/>
        </p:nvSpPr>
        <p:spPr>
          <a:xfrm>
            <a:off x="6376625" y="5400175"/>
            <a:ext cx="1564600" cy="615600"/>
          </a:xfrm>
          <a:prstGeom prst="flowChartInputOutput">
            <a:avLst/>
          </a:prstGeom>
          <a:solidFill>
            <a:srgbClr val="000000">
              <a:alpha val="0"/>
            </a:srgbClr>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2" name="Google Shape;682;p33"/>
          <p:cNvCxnSpPr>
            <a:stCxn id="677" idx="2"/>
            <a:endCxn id="678" idx="0"/>
          </p:cNvCxnSpPr>
          <p:nvPr/>
        </p:nvCxnSpPr>
        <p:spPr>
          <a:xfrm flipH="1">
            <a:off x="5796475" y="5053050"/>
            <a:ext cx="702000" cy="354900"/>
          </a:xfrm>
          <a:prstGeom prst="straightConnector1">
            <a:avLst/>
          </a:prstGeom>
          <a:noFill/>
          <a:ln w="9525" cap="flat" cmpd="sng">
            <a:solidFill>
              <a:schemeClr val="dk2"/>
            </a:solidFill>
            <a:prstDash val="solid"/>
            <a:round/>
            <a:headEnd type="none" w="med" len="med"/>
            <a:tailEnd type="triangle" w="med" len="med"/>
          </a:ln>
        </p:spPr>
      </p:cxnSp>
      <p:pic>
        <p:nvPicPr>
          <p:cNvPr id="683" name="Google Shape;683;p33"/>
          <p:cNvPicPr preferRelativeResize="0"/>
          <p:nvPr/>
        </p:nvPicPr>
        <p:blipFill rotWithShape="1">
          <a:blip r:embed="rId1"/>
          <a:srcRect l="22833" t="22570"/>
          <a:stretch>
            <a:fillRect/>
          </a:stretch>
        </p:blipFill>
        <p:spPr>
          <a:xfrm>
            <a:off x="3881177" y="3117450"/>
            <a:ext cx="635198" cy="400200"/>
          </a:xfrm>
          <a:prstGeom prst="rect">
            <a:avLst/>
          </a:prstGeom>
          <a:noFill/>
          <a:ln w="28575" cap="flat" cmpd="sng">
            <a:solidFill>
              <a:srgbClr val="0000FF"/>
            </a:solidFill>
            <a:prstDash val="solid"/>
            <a:round/>
            <a:headEnd type="none" w="sm" len="sm"/>
            <a:tailEnd type="none" w="sm" len="sm"/>
          </a:ln>
        </p:spPr>
      </p:pic>
      <p:sp>
        <p:nvSpPr>
          <p:cNvPr id="684" name="Google Shape;684;p33"/>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Explanation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911860" y="1470025"/>
            <a:ext cx="10368280" cy="4246245"/>
          </a:xfrm>
          <a:prstGeom prst="rect">
            <a:avLst/>
          </a:prstGeom>
          <a:noFill/>
        </p:spPr>
        <p:txBody>
          <a:bodyPr wrap="square" rtlCol="0">
            <a:spAutoFit/>
          </a:bodyPr>
          <a:p>
            <a:pPr algn="l"/>
            <a:r>
              <a:rPr lang="en-US" sz="1000">
                <a:sym typeface="+mn-ea"/>
              </a:rPr>
              <a:t>1) TextCNN (Convolutional Neural Network for Text): The TextCNN model is implemented using the Keras library, a popular deep learning framework. The model architecture comprises several key components. Firstly, an embedding layer is used to convert words into dense vectors. These vectors are then processed through multiple one-dimensional convolutional layers with different kernel sizes, allowing the model to capture local features of varying lengths. Following the convolutional layers, a global max-pooling layer is applied to extract the most important features from each feature map. Finally, a fully connected layer with softmax activation is added for classification, producing the model's output probabilities. The model is compiled using the Adam optimizer and categorical cross-entropy loss, making it suitable for multi-class classification tasks.</a:t>
            </a:r>
            <a:endParaRPr lang="en-US" sz="1000">
              <a:sym typeface="+mn-ea"/>
            </a:endParaRPr>
          </a:p>
          <a:p>
            <a:pPr algn="l"/>
            <a:r>
              <a:rPr lang="en-US" sz="1000">
                <a:sym typeface="+mn-ea"/>
              </a:rPr>
              <a:t>Purpose: TextCNN is effective in capturing local features and patterns in sequential data, such as text. It is particularly well-suited for text classification tasks.</a:t>
            </a:r>
            <a:endParaRPr lang="en-US" sz="1000">
              <a:sym typeface="+mn-ea"/>
            </a:endParaRPr>
          </a:p>
          <a:p>
            <a:pPr algn="l"/>
            <a:r>
              <a:rPr lang="en-US" sz="1000">
                <a:sym typeface="+mn-ea"/>
              </a:rPr>
              <a:t>Connection to Classification: TextCNN can analyze textual content in memes, extracting features from the text that may indicate hateful or offensive language. It excels at understanding local relationships between words.</a:t>
            </a:r>
            <a:endParaRPr lang="en-US" sz="1000">
              <a:sym typeface="+mn-ea"/>
            </a:endParaRPr>
          </a:p>
          <a:p>
            <a:pPr algn="l"/>
            <a:endParaRPr lang="en-US" sz="1000">
              <a:sym typeface="+mn-ea"/>
            </a:endParaRPr>
          </a:p>
          <a:p>
            <a:pPr algn="l"/>
            <a:r>
              <a:rPr lang="en-US" sz="1000">
                <a:sym typeface="+mn-ea"/>
              </a:rPr>
              <a:t>2) TF-IDF (Term Frequency-Inverse Document Frequency):The TF-IDF implementation relies on the scikit-learn library, a powerful tool for machine learning in Python. The process begins with the tokenization and vectorization of the input text using the TfidfVectorizer. This step transforms the raw text into a numerical format, capturing the importance of each term in the entire corpus. Subsequently, the data is split into training and testing sets, and a Multinomial Naive Bayes classifier is trained on the TF-IDF vectors. The trained classifier is then evaluated on the test set, and the accuracy of the model is calculated using standard metrics. This approach is particularly effective for text classification tasks, offering a simple yet robust method.Purpose: TF-IDF is a classic technique for text vectorization and is useful when working with relatively small datasets. It represents the importance of each word in the context of the entire dataset.</a:t>
            </a:r>
            <a:endParaRPr lang="en-US" sz="1000">
              <a:sym typeface="+mn-ea"/>
            </a:endParaRPr>
          </a:p>
          <a:p>
            <a:pPr algn="l"/>
            <a:r>
              <a:rPr lang="en-US" sz="1000">
                <a:sym typeface="+mn-ea"/>
              </a:rPr>
              <a:t>Connection to Classification: TF-IDF can be applied to textual content in memes to identify important words or phrases. It helps in building a vectorized representation that is used for training a classifier, such as Naive Bayes.</a:t>
            </a:r>
            <a:endParaRPr lang="en-US" sz="1000">
              <a:sym typeface="+mn-ea"/>
            </a:endParaRPr>
          </a:p>
          <a:p>
            <a:pPr algn="l"/>
            <a:endParaRPr lang="en-US" sz="1000">
              <a:sym typeface="+mn-ea"/>
            </a:endParaRPr>
          </a:p>
          <a:p>
            <a:pPr algn="l"/>
            <a:r>
              <a:rPr lang="en-US" sz="1000">
                <a:sym typeface="+mn-ea"/>
              </a:rPr>
              <a:t>3) BERT (Bidirectional Encoder Representations from Transformers): The BERT implementation utilizes the transformers library for natural language processing tasks and PyTorch for deep learning. The process starts with the tokenization and encoding of input texts using the BERT tokenizer. The encoded data is then used to create PyTorch datasets and dataloaders for training and validation sets. A pre-trained BERT model for sequence classification is loaded, and an AdamW optimizer is employed with a cross-entropy loss function. The training loop iteratively updates the model's weights based on computed loss, and the model is evaluated on a validation set. The accuracy or other metrics can be calculated for assessing the model's performance. BERT, with its bidirectional context understanding, has proven highly effective in various NLP applications.</a:t>
            </a:r>
            <a:endParaRPr lang="en-US" sz="1000">
              <a:sym typeface="+mn-ea"/>
            </a:endParaRPr>
          </a:p>
          <a:p>
            <a:pPr algn="l"/>
            <a:r>
              <a:rPr lang="en-US" sz="1000">
                <a:sym typeface="+mn-ea"/>
              </a:rPr>
              <a:t>Purpose: BERT is a powerful transformer-based model that captures contextual information and bidirectional relationships in text. It excels in understanding the semantics and context of words.</a:t>
            </a:r>
            <a:endParaRPr lang="en-US" sz="1000">
              <a:sym typeface="+mn-ea"/>
            </a:endParaRPr>
          </a:p>
          <a:p>
            <a:pPr algn="l"/>
            <a:r>
              <a:rPr lang="en-US" sz="1000">
                <a:sym typeface="+mn-ea"/>
              </a:rPr>
              <a:t>Connection to Classification: BERT can analyze both textual and contextual information in memes. It can capture nuanced relationships between words, making it effective for understanding the subtleties of language, sarcasm, or context, which is crucial in detecting hateful content.</a:t>
            </a:r>
            <a:endParaRPr lang="en-US" sz="1000">
              <a:sym typeface="+mn-ea"/>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18097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4" name="Google Shape;764;p37"/>
          <p:cNvSpPr txBox="1"/>
          <p:nvPr/>
        </p:nvSpPr>
        <p:spPr>
          <a:xfrm>
            <a:off x="852805" y="502920"/>
            <a:ext cx="97802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Implementation : </a:t>
            </a:r>
            <a:r>
              <a:rPr lang="en-US" sz="2800" b="1">
                <a:solidFill>
                  <a:srgbClr val="225870"/>
                </a:solidFill>
                <a:latin typeface="Microsoft Yahei"/>
                <a:ea typeface="Microsoft Yahei"/>
                <a:cs typeface="Microsoft Yahei"/>
                <a:sym typeface="Microsoft Yahei"/>
              </a:rPr>
              <a:t>Explanation</a:t>
            </a:r>
            <a:endParaRPr sz="1100" b="0" i="0" u="none" strike="noStrike" cap="none">
              <a:solidFill>
                <a:schemeClr val="dk1"/>
              </a:solidFill>
              <a:latin typeface="Calibri"/>
              <a:ea typeface="Calibri"/>
              <a:cs typeface="Calibri"/>
              <a:sym typeface="Calibri"/>
            </a:endParaRPr>
          </a:p>
        </p:txBody>
      </p:sp>
      <p:sp>
        <p:nvSpPr>
          <p:cNvPr id="765" name="Google Shape;765;p3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885190" y="1638935"/>
            <a:ext cx="9714865" cy="3014980"/>
          </a:xfrm>
          <a:prstGeom prst="rect">
            <a:avLst/>
          </a:prstGeom>
          <a:noFill/>
        </p:spPr>
        <p:txBody>
          <a:bodyPr wrap="square" rtlCol="0">
            <a:spAutoFit/>
          </a:bodyPr>
          <a:p>
            <a:pPr algn="l"/>
            <a:r>
              <a:rPr lang="en-US" sz="1000">
                <a:sym typeface="+mn-ea"/>
              </a:rPr>
              <a:t>4) ResNet (Residual Network): The ResNet implementation relies on PyTorch and torchvision, a library providing datasets, models, and transformations for computer vision tasks. The pre-trained ResNet-50 model is loaded, and an image is preprocessed using standard transformations. The image is then passed through the ResNet model for inference. The model outputs a prediction, and the class with the highest probability is considered the final prediction. ResNet, with its residual blocks, has demonstrated exceptional performance in image classification tasks and is widely used in computer vision applications.</a:t>
            </a:r>
            <a:endParaRPr lang="en-US" sz="1000">
              <a:sym typeface="+mn-ea"/>
            </a:endParaRPr>
          </a:p>
          <a:p>
            <a:pPr algn="l"/>
            <a:r>
              <a:rPr lang="en-US" sz="1000">
                <a:sym typeface="+mn-ea"/>
              </a:rPr>
              <a:t>Purpose: ResNet is a deep learning architecture designed for image classification tasks. It uses residual blocks to facilitate the training of very deep networks.</a:t>
            </a:r>
            <a:endParaRPr lang="en-US" sz="1000">
              <a:sym typeface="+mn-ea"/>
            </a:endParaRPr>
          </a:p>
          <a:p>
            <a:pPr algn="l"/>
            <a:r>
              <a:rPr lang="en-US" sz="1000">
                <a:sym typeface="+mn-ea"/>
              </a:rPr>
              <a:t>Connection to Classification: ResNet is employed to analyze the visual content of memes. It can capture features and patterns in images that may indicate visual cues associated with hate speech or offensive content.</a:t>
            </a:r>
            <a:endParaRPr lang="en-US" sz="1000">
              <a:sym typeface="+mn-ea"/>
            </a:endParaRPr>
          </a:p>
          <a:p>
            <a:pPr algn="l"/>
            <a:endParaRPr lang="en-US" sz="1000">
              <a:sym typeface="+mn-ea"/>
            </a:endParaRPr>
          </a:p>
          <a:p>
            <a:pPr algn="l"/>
            <a:r>
              <a:rPr lang="en-US" sz="1000">
                <a:sym typeface="+mn-ea"/>
              </a:rPr>
              <a:t>5) VisualBERT: The VisualBERT model is a multimodal architecture that integrates information from both text and images. While the pseudocode does not provide the specific details, a typical VisualBERT implementation would involve combining the BERT-like structure for text with a convolutional neural network (CNN) or a pre-trained vision model like ResNet for images. The text and image features are fused in a meaningful way to capture interactions between modalities. The specifics may vary based on the chosen library or framework, such as Hugging Face's Transformers for NLP and torchvision for computer vision in the case of PyTorch. The combined strength of text and image processing makes VisualBERT suitable for tasks requiring a holistic understanding of multimodal data, such as image captioning or visual question answering.</a:t>
            </a:r>
            <a:endParaRPr lang="en-US" sz="1000">
              <a:sym typeface="+mn-ea"/>
            </a:endParaRPr>
          </a:p>
          <a:p>
            <a:pPr algn="l"/>
            <a:r>
              <a:rPr lang="en-US" sz="1000">
                <a:sym typeface="+mn-ea"/>
              </a:rPr>
              <a:t>Purpose: VisualBERT combines both text and image modalities, providing a comprehensive understanding of multimodal data. It integrates BERT-like models with visual processing for tasks involving both textual and visual information.</a:t>
            </a:r>
            <a:endParaRPr lang="en-US" sz="1000">
              <a:sym typeface="+mn-ea"/>
            </a:endParaRPr>
          </a:p>
          <a:p>
            <a:pPr algn="l"/>
            <a:r>
              <a:rPr lang="en-US" sz="1000">
                <a:sym typeface="+mn-ea"/>
              </a:rPr>
              <a:t>Connection to Classification: VisualBERT is suitable for memes that include both text and images. It can capture the interactions between textual and visual elements, providing a more holistic understanding of the content.</a:t>
            </a:r>
            <a:endParaRPr lang="en-US" sz="1000">
              <a:sym typeface="+mn-ea"/>
            </a:endParaRPr>
          </a:p>
          <a:p>
            <a:endParaRPr lang="en-US" sz="100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688" name="Shape 688"/>
        <p:cNvGrpSpPr/>
        <p:nvPr/>
      </p:nvGrpSpPr>
      <p:grpSpPr>
        <a:xfrm>
          <a:off x="0" y="0"/>
          <a:ext cx="0" cy="0"/>
          <a:chOff x="0" y="0"/>
          <a:chExt cx="0" cy="0"/>
        </a:xfrm>
      </p:grpSpPr>
      <p:grpSp>
        <p:nvGrpSpPr>
          <p:cNvPr id="689" name="Google Shape;689;p34"/>
          <p:cNvGrpSpPr/>
          <p:nvPr/>
        </p:nvGrpSpPr>
        <p:grpSpPr>
          <a:xfrm>
            <a:off x="0" y="0"/>
            <a:ext cx="12192001" cy="6858000"/>
            <a:chOff x="0" y="0"/>
            <a:chExt cx="12192001" cy="6858000"/>
          </a:xfrm>
        </p:grpSpPr>
        <p:pic>
          <p:nvPicPr>
            <p:cNvPr id="690" name="Google Shape;690;p3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691" name="Google Shape;691;p3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692" name="Google Shape;692;p3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693" name="Google Shape;693;p3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694" name="Google Shape;694;p3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695" name="Google Shape;695;p3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696" name="Google Shape;696;p3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697" name="Google Shape;697;p3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698" name="Google Shape;698;p34"/>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07</a:t>
            </a:r>
            <a:endParaRPr sz="1100" b="0" i="0" u="none" strike="noStrike" cap="none">
              <a:solidFill>
                <a:schemeClr val="dk1"/>
              </a:solidFill>
              <a:latin typeface="Calibri"/>
              <a:ea typeface="Calibri"/>
              <a:cs typeface="Calibri"/>
              <a:sym typeface="Calibri"/>
            </a:endParaRPr>
          </a:p>
        </p:txBody>
      </p:sp>
      <p:sp>
        <p:nvSpPr>
          <p:cNvPr id="699" name="Google Shape;699;p34"/>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00" name="Google Shape;700;p34"/>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701" name="Google Shape;701;p34"/>
          <p:cNvPicPr preferRelativeResize="0"/>
          <p:nvPr/>
        </p:nvPicPr>
        <p:blipFill rotWithShape="1">
          <a:blip r:embed="rId2"/>
          <a:srcRect/>
          <a:stretch>
            <a:fillRect/>
          </a:stretch>
        </p:blipFill>
        <p:spPr>
          <a:xfrm>
            <a:off x="6439078" y="1512786"/>
            <a:ext cx="4762500" cy="3571875"/>
          </a:xfrm>
          <a:prstGeom prst="rect">
            <a:avLst/>
          </a:prstGeom>
          <a:noFill/>
          <a:ln>
            <a:noFill/>
          </a:ln>
        </p:spPr>
      </p:pic>
      <p:sp>
        <p:nvSpPr>
          <p:cNvPr id="703" name="Google Shape;703;p34"/>
          <p:cNvSpPr txBox="1"/>
          <p:nvPr>
            <p:ph type="sldNum" idx="12"/>
          </p:nvPr>
        </p:nvSpPr>
        <p:spPr>
          <a:xfrm>
            <a:off x="9835850" y="62785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Google Shape;305;p20"/>
          <p:cNvSpPr txBox="1"/>
          <p:nvPr/>
        </p:nvSpPr>
        <p:spPr>
          <a:xfrm>
            <a:off x="1473200" y="3524250"/>
            <a:ext cx="496697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a:t>
            </a:r>
            <a:endParaRPr lang="en-US" sz="2800" b="1">
              <a:solidFill>
                <a:srgbClr val="225870"/>
              </a:solidFill>
              <a:latin typeface="Microsoft Yahei"/>
              <a:ea typeface="Microsoft Yahei"/>
              <a:cs typeface="Microsoft Yahei"/>
              <a:sym typeface="Microsoft Yahei"/>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49" name="Shape 449"/>
        <p:cNvGrpSpPr/>
        <p:nvPr/>
      </p:nvGrpSpPr>
      <p:grpSpPr>
        <a:xfrm>
          <a:off x="0" y="0"/>
          <a:ext cx="0" cy="0"/>
          <a:chOff x="0" y="0"/>
          <a:chExt cx="0" cy="0"/>
        </a:xfrm>
      </p:grpSpPr>
      <p:grpSp>
        <p:nvGrpSpPr>
          <p:cNvPr id="450" name="Google Shape;450;p27"/>
          <p:cNvGrpSpPr/>
          <p:nvPr/>
        </p:nvGrpSpPr>
        <p:grpSpPr>
          <a:xfrm>
            <a:off x="0" y="0"/>
            <a:ext cx="12192001" cy="6858000"/>
            <a:chOff x="0" y="0"/>
            <a:chExt cx="12192001" cy="6858000"/>
          </a:xfrm>
        </p:grpSpPr>
        <p:pic>
          <p:nvPicPr>
            <p:cNvPr id="451" name="Google Shape;451;p27"/>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452" name="Google Shape;452;p27"/>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453" name="Google Shape;453;p27"/>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454" name="Google Shape;454;p27"/>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455" name="Google Shape;455;p27"/>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456" name="Google Shape;456;p27"/>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457" name="Google Shape;457;p27"/>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458" name="Google Shape;458;p27"/>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459" name="Google Shape;459;p27"/>
          <p:cNvSpPr txBox="1"/>
          <p:nvPr/>
        </p:nvSpPr>
        <p:spPr>
          <a:xfrm>
            <a:off x="434625" y="620275"/>
            <a:ext cx="4906200" cy="10935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Tag Extraction --</a:t>
            </a:r>
            <a:endParaRPr sz="2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Face Type Detection</a:t>
            </a:r>
            <a:r>
              <a:rPr lang="en-US" sz="2800" b="1">
                <a:solidFill>
                  <a:srgbClr val="225870"/>
                </a:solidFill>
                <a:latin typeface="Microsoft Yahei"/>
                <a:ea typeface="Microsoft Yahei"/>
                <a:cs typeface="Microsoft Yahei"/>
                <a:sym typeface="Microsoft Yahei"/>
              </a:rPr>
              <a:t> &amp; Emotion detection Model</a:t>
            </a:r>
            <a:endParaRPr sz="2800" b="1">
              <a:solidFill>
                <a:srgbClr val="225870"/>
              </a:solidFill>
              <a:latin typeface="Microsoft Yahei"/>
              <a:ea typeface="Microsoft Yahei"/>
              <a:cs typeface="Microsoft Yahei"/>
              <a:sym typeface="Microsoft Yahei"/>
            </a:endParaRPr>
          </a:p>
        </p:txBody>
      </p:sp>
      <p:pic>
        <p:nvPicPr>
          <p:cNvPr id="460" name="Google Shape;460;p27"/>
          <p:cNvPicPr preferRelativeResize="0"/>
          <p:nvPr/>
        </p:nvPicPr>
        <p:blipFill rotWithShape="1">
          <a:blip r:embed="rId2"/>
          <a:srcRect/>
          <a:stretch>
            <a:fillRect/>
          </a:stretch>
        </p:blipFill>
        <p:spPr>
          <a:xfrm>
            <a:off x="5121618" y="351434"/>
            <a:ext cx="1373489" cy="1631225"/>
          </a:xfrm>
          <a:prstGeom prst="rect">
            <a:avLst/>
          </a:prstGeom>
          <a:noFill/>
          <a:ln>
            <a:noFill/>
          </a:ln>
        </p:spPr>
      </p:pic>
      <p:pic>
        <p:nvPicPr>
          <p:cNvPr id="461" name="Google Shape;461;p27"/>
          <p:cNvPicPr preferRelativeResize="0"/>
          <p:nvPr/>
        </p:nvPicPr>
        <p:blipFill rotWithShape="1">
          <a:blip r:embed="rId3"/>
          <a:srcRect/>
          <a:stretch>
            <a:fillRect/>
          </a:stretch>
        </p:blipFill>
        <p:spPr>
          <a:xfrm>
            <a:off x="6493218" y="351434"/>
            <a:ext cx="2431845" cy="1621282"/>
          </a:xfrm>
          <a:prstGeom prst="rect">
            <a:avLst/>
          </a:prstGeom>
          <a:noFill/>
          <a:ln>
            <a:noFill/>
          </a:ln>
        </p:spPr>
      </p:pic>
      <p:pic>
        <p:nvPicPr>
          <p:cNvPr id="462" name="Google Shape;462;p27"/>
          <p:cNvPicPr preferRelativeResize="0"/>
          <p:nvPr/>
        </p:nvPicPr>
        <p:blipFill rotWithShape="1">
          <a:blip r:embed="rId4"/>
          <a:srcRect/>
          <a:stretch>
            <a:fillRect/>
          </a:stretch>
        </p:blipFill>
        <p:spPr>
          <a:xfrm>
            <a:off x="8931618" y="338734"/>
            <a:ext cx="2420877" cy="1613927"/>
          </a:xfrm>
          <a:prstGeom prst="rect">
            <a:avLst/>
          </a:prstGeom>
          <a:noFill/>
          <a:ln>
            <a:noFill/>
          </a:ln>
        </p:spPr>
      </p:pic>
      <p:sp>
        <p:nvSpPr>
          <p:cNvPr id="463" name="Google Shape;463;p27"/>
          <p:cNvSpPr txBox="1"/>
          <p:nvPr/>
        </p:nvSpPr>
        <p:spPr>
          <a:xfrm>
            <a:off x="1119350" y="2487700"/>
            <a:ext cx="49896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This model aims to </a:t>
            </a:r>
            <a:r>
              <a:rPr lang="en-US" sz="1800"/>
              <a:t>tackle the task of predicting the  </a:t>
            </a:r>
            <a:r>
              <a:rPr lang="en-US" sz="1800" b="1"/>
              <a:t>age </a:t>
            </a:r>
            <a:r>
              <a:rPr lang="en-US" sz="1800"/>
              <a:t>and classifying the </a:t>
            </a:r>
            <a:r>
              <a:rPr lang="en-US" sz="1800" b="1"/>
              <a:t>gender, race and emotion </a:t>
            </a:r>
            <a:r>
              <a:rPr lang="en-US" sz="1800"/>
              <a:t>from facial images.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Pretrained model: </a:t>
            </a:r>
            <a:r>
              <a:rPr lang="en-US" sz="1800" b="1"/>
              <a:t>DEmo Classi</a:t>
            </a:r>
            <a:endParaRPr sz="1800" b="1"/>
          </a:p>
          <a:p>
            <a:pPr marL="457200" lvl="0" indent="-342900" algn="l" rtl="0">
              <a:spcBef>
                <a:spcPts val="0"/>
              </a:spcBef>
              <a:spcAft>
                <a:spcPts val="0"/>
              </a:spcAft>
              <a:buSzPts val="1800"/>
              <a:buChar char="●"/>
            </a:pPr>
            <a:r>
              <a:rPr lang="en-US" sz="1800"/>
              <a:t>Backbone: Resnet50</a:t>
            </a:r>
            <a:endParaRPr sz="1800"/>
          </a:p>
          <a:p>
            <a:pPr marL="0" lvl="0" indent="0" algn="l" rtl="0">
              <a:spcBef>
                <a:spcPts val="0"/>
              </a:spcBef>
              <a:spcAft>
                <a:spcPts val="0"/>
              </a:spcAft>
              <a:buNone/>
            </a:pPr>
            <a:r>
              <a:rPr lang="en-US" sz="1800"/>
              <a:t>Pretrained dataset: </a:t>
            </a:r>
            <a:endParaRPr sz="1800"/>
          </a:p>
          <a:p>
            <a:pPr marL="457200" lvl="0" indent="-342900" algn="l" rtl="0">
              <a:spcBef>
                <a:spcPts val="0"/>
              </a:spcBef>
              <a:spcAft>
                <a:spcPts val="0"/>
              </a:spcAft>
              <a:buSzPts val="1800"/>
              <a:buChar char="●"/>
            </a:pPr>
            <a:r>
              <a:rPr lang="en-US" sz="1800"/>
              <a:t>Fer2013 dataset      </a:t>
            </a:r>
            <a:r>
              <a:rPr lang="en-US">
                <a:solidFill>
                  <a:schemeClr val="dk1"/>
                </a:solidFill>
              </a:rPr>
              <a:t>https://www.kaggle.com/msambare/fer2013</a:t>
            </a:r>
            <a:endParaRPr sz="1800"/>
          </a:p>
          <a:p>
            <a:pPr marL="457200" lvl="0" indent="-342900" algn="l" rtl="0">
              <a:spcBef>
                <a:spcPts val="0"/>
              </a:spcBef>
              <a:spcAft>
                <a:spcPts val="0"/>
              </a:spcAft>
              <a:buSzPts val="1800"/>
              <a:buChar char="●"/>
            </a:pPr>
            <a:r>
              <a:rPr lang="en-US" sz="1800"/>
              <a:t>UTK face dataset      </a:t>
            </a:r>
            <a:endParaRPr sz="1800"/>
          </a:p>
          <a:p>
            <a:pPr marL="457200" lvl="0" indent="0" algn="l" rtl="0">
              <a:spcBef>
                <a:spcPts val="0"/>
              </a:spcBef>
              <a:spcAft>
                <a:spcPts val="0"/>
              </a:spcAft>
              <a:buNone/>
            </a:pPr>
            <a:r>
              <a:rPr lang="en-US">
                <a:solidFill>
                  <a:schemeClr val="dk1"/>
                </a:solidFill>
              </a:rPr>
              <a:t>https://susanqq.github.io/UTKFace/</a:t>
            </a:r>
            <a:endParaRPr>
              <a:solidFill>
                <a:schemeClr val="dk1"/>
              </a:solidFill>
            </a:endParaRPr>
          </a:p>
          <a:p>
            <a:pPr marL="0" lvl="0" indent="0" algn="l" rtl="0">
              <a:spcBef>
                <a:spcPts val="0"/>
              </a:spcBef>
              <a:spcAft>
                <a:spcPts val="0"/>
              </a:spcAft>
              <a:buNone/>
            </a:pPr>
            <a:endParaRPr>
              <a:solidFill>
                <a:schemeClr val="dk1"/>
              </a:solidFill>
            </a:endParaRPr>
          </a:p>
        </p:txBody>
      </p:sp>
      <p:graphicFrame>
        <p:nvGraphicFramePr>
          <p:cNvPr id="464" name="Google Shape;464;p27"/>
          <p:cNvGraphicFramePr/>
          <p:nvPr/>
        </p:nvGraphicFramePr>
        <p:xfrm>
          <a:off x="6752688" y="3464375"/>
          <a:ext cx="4367950" cy="3000000"/>
        </p:xfrm>
        <a:graphic>
          <a:graphicData uri="http://schemas.openxmlformats.org/drawingml/2006/table">
            <a:tbl>
              <a:tblPr>
                <a:noFill/>
                <a:tableStyleId>{E9C59150-C85B-4D55-A63C-441A5C3CC2AB}</a:tableStyleId>
              </a:tblPr>
              <a:tblGrid>
                <a:gridCol w="950550"/>
                <a:gridCol w="927900"/>
                <a:gridCol w="792125"/>
                <a:gridCol w="837375"/>
                <a:gridCol w="860000"/>
              </a:tblGrid>
              <a:tr h="295275">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 Results</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Precision</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Recall</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F1-score</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Support</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nchor="ctr"/>
                </a:tc>
              </a:tr>
              <a:tr h="295275">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Emotion</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0.63</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0.63</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0.63</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3589</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r>
            </a:tbl>
          </a:graphicData>
        </a:graphic>
      </p:graphicFrame>
      <p:graphicFrame>
        <p:nvGraphicFramePr>
          <p:cNvPr id="465" name="Google Shape;465;p27"/>
          <p:cNvGraphicFramePr/>
          <p:nvPr/>
        </p:nvGraphicFramePr>
        <p:xfrm>
          <a:off x="6841975" y="4412250"/>
          <a:ext cx="4493525" cy="3000000"/>
        </p:xfrm>
        <a:graphic>
          <a:graphicData uri="http://schemas.openxmlformats.org/drawingml/2006/table">
            <a:tbl>
              <a:tblPr>
                <a:noFill/>
                <a:tableStyleId>{E9C59150-C85B-4D55-A63C-441A5C3CC2AB}</a:tableStyleId>
              </a:tblPr>
              <a:tblGrid>
                <a:gridCol w="820000"/>
                <a:gridCol w="935475"/>
                <a:gridCol w="704500"/>
                <a:gridCol w="854650"/>
                <a:gridCol w="1178900"/>
              </a:tblGrid>
              <a:tr h="152400">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Gender</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0.95</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0.95</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0.95</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3556</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tc>
              </a:tr>
            </a:tbl>
          </a:graphicData>
        </a:graphic>
      </p:graphicFrame>
      <p:graphicFrame>
        <p:nvGraphicFramePr>
          <p:cNvPr id="466" name="Google Shape;466;p27"/>
          <p:cNvGraphicFramePr/>
          <p:nvPr/>
        </p:nvGraphicFramePr>
        <p:xfrm>
          <a:off x="6752725" y="4929625"/>
          <a:ext cx="4367950" cy="3000000"/>
        </p:xfrm>
        <a:graphic>
          <a:graphicData uri="http://schemas.openxmlformats.org/drawingml/2006/table">
            <a:tbl>
              <a:tblPr>
                <a:noFill/>
                <a:tableStyleId>{E9C59150-C85B-4D55-A63C-441A5C3CC2AB}</a:tableStyleId>
              </a:tblPr>
              <a:tblGrid>
                <a:gridCol w="992675"/>
                <a:gridCol w="946000"/>
                <a:gridCol w="712425"/>
                <a:gridCol w="864250"/>
                <a:gridCol w="852600"/>
              </a:tblGrid>
              <a:tr h="126275">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Race</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0.87</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0.87</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0.86</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     </a:t>
                      </a:r>
                      <a:r>
                        <a:rPr lang="en-US" b="1">
                          <a:latin typeface="Times New Roman" panose="02020603050405020304"/>
                          <a:ea typeface="Times New Roman" panose="02020603050405020304"/>
                          <a:cs typeface="Times New Roman" panose="02020603050405020304"/>
                          <a:sym typeface="Times New Roman" panose="02020603050405020304"/>
                        </a:rPr>
                        <a:t>3556</a:t>
                      </a:r>
                      <a:endParaRPr b="1">
                        <a:latin typeface="Times New Roman" panose="02020603050405020304"/>
                        <a:ea typeface="Times New Roman" panose="02020603050405020304"/>
                        <a:cs typeface="Times New Roman" panose="02020603050405020304"/>
                        <a:sym typeface="Times New Roman" panose="02020603050405020304"/>
                      </a:endParaRPr>
                    </a:p>
                  </a:txBody>
                  <a:tcPr marL="68575" marR="68575" marT="91425" marB="91425">
                    <a:solidFill>
                      <a:srgbClr val="D0E0E3"/>
                    </a:solidFill>
                  </a:tcPr>
                </a:tc>
              </a:tr>
            </a:tbl>
          </a:graphicData>
        </a:graphic>
      </p:graphicFrame>
      <p:sp>
        <p:nvSpPr>
          <p:cNvPr id="467" name="Google Shape;467;p27"/>
          <p:cNvSpPr txBox="1"/>
          <p:nvPr/>
        </p:nvSpPr>
        <p:spPr>
          <a:xfrm>
            <a:off x="6842038" y="2862250"/>
            <a:ext cx="449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Model evaluation on pre-trained dataset:</a:t>
            </a:r>
            <a:endParaRPr sz="1800"/>
          </a:p>
        </p:txBody>
      </p:sp>
      <p:sp>
        <p:nvSpPr>
          <p:cNvPr id="468" name="Google Shape;468;p2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par>
                                <p:cTn id="8" presetID="10" presetClass="entr" presetSubtype="0"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1000"/>
                                        <p:tgtEl>
                                          <p:spTgt spid="461"/>
                                        </p:tgtEl>
                                      </p:cBhvr>
                                    </p:animEffect>
                                  </p:childTnLst>
                                </p:cTn>
                              </p:par>
                              <p:par>
                                <p:cTn id="11" presetID="10" presetClass="entr" presetSubtype="0" fill="hold" nodeType="withEffect">
                                  <p:stCondLst>
                                    <p:cond delay="0"/>
                                  </p:stCondLst>
                                  <p:childTnLst>
                                    <p:set>
                                      <p:cBhvr>
                                        <p:cTn id="12" dur="1" fill="hold">
                                          <p:stCondLst>
                                            <p:cond delay="0"/>
                                          </p:stCondLst>
                                        </p:cTn>
                                        <p:tgtEl>
                                          <p:spTgt spid="462"/>
                                        </p:tgtEl>
                                        <p:attrNameLst>
                                          <p:attrName>style.visibility</p:attrName>
                                        </p:attrNameLst>
                                      </p:cBhvr>
                                      <p:to>
                                        <p:strVal val="visible"/>
                                      </p:to>
                                    </p:set>
                                    <p:animEffect transition="in" filter="fade">
                                      <p:cBhvr>
                                        <p:cTn id="13"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97" name="Google Shape;397;p24"/>
          <p:cNvSpPr/>
          <p:nvPr/>
        </p:nvSpPr>
        <p:spPr>
          <a:xfrm>
            <a:off x="1022100" y="1150013"/>
            <a:ext cx="9914700" cy="49338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4"/>
          <p:cNvSpPr txBox="1"/>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p>
        </p:txBody>
      </p:sp>
      <p:sp>
        <p:nvSpPr>
          <p:cNvPr id="399" name="Google Shape;399;p24"/>
          <p:cNvSpPr txBox="1"/>
          <p:nvPr/>
        </p:nvSpPr>
        <p:spPr>
          <a:xfrm>
            <a:off x="609300" y="303775"/>
            <a:ext cx="89460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Object Detection </a:t>
            </a:r>
            <a:r>
              <a:rPr lang="en-US" sz="2800" b="1">
                <a:solidFill>
                  <a:srgbClr val="225870"/>
                </a:solidFill>
                <a:latin typeface="Microsoft Yahei"/>
                <a:ea typeface="Microsoft Yahei"/>
                <a:cs typeface="Microsoft Yahei"/>
                <a:sym typeface="Microsoft Yahei"/>
              </a:rPr>
              <a:t>Results</a:t>
            </a:r>
            <a:endParaRPr sz="1100" b="0" i="0" u="none" strike="noStrike" cap="none">
              <a:solidFill>
                <a:schemeClr val="dk1"/>
              </a:solidFill>
              <a:latin typeface="Calibri"/>
              <a:ea typeface="Calibri"/>
              <a:cs typeface="Calibri"/>
              <a:sym typeface="Calibri"/>
            </a:endParaRPr>
          </a:p>
        </p:txBody>
      </p:sp>
      <p:pic>
        <p:nvPicPr>
          <p:cNvPr id="400" name="Google Shape;400;p24"/>
          <p:cNvPicPr preferRelativeResize="0"/>
          <p:nvPr/>
        </p:nvPicPr>
        <p:blipFill>
          <a:blip r:embed="rId2"/>
          <a:stretch>
            <a:fillRect/>
          </a:stretch>
        </p:blipFill>
        <p:spPr>
          <a:xfrm>
            <a:off x="1654450" y="2206375"/>
            <a:ext cx="2821075" cy="2821075"/>
          </a:xfrm>
          <a:prstGeom prst="rect">
            <a:avLst/>
          </a:prstGeom>
          <a:noFill/>
          <a:ln w="9525" cap="flat" cmpd="sng">
            <a:solidFill>
              <a:schemeClr val="dk2"/>
            </a:solidFill>
            <a:prstDash val="solid"/>
            <a:round/>
            <a:headEnd type="none" w="sm" len="sm"/>
            <a:tailEnd type="none" w="sm" len="sm"/>
          </a:ln>
        </p:spPr>
      </p:pic>
      <p:pic>
        <p:nvPicPr>
          <p:cNvPr id="401" name="Google Shape;401;p24"/>
          <p:cNvPicPr preferRelativeResize="0"/>
          <p:nvPr/>
        </p:nvPicPr>
        <p:blipFill>
          <a:blip r:embed="rId3"/>
          <a:stretch>
            <a:fillRect/>
          </a:stretch>
        </p:blipFill>
        <p:spPr>
          <a:xfrm>
            <a:off x="5537100" y="2206375"/>
            <a:ext cx="4538862" cy="2821075"/>
          </a:xfrm>
          <a:prstGeom prst="rect">
            <a:avLst/>
          </a:prstGeom>
          <a:noFill/>
          <a:ln w="9525" cap="flat" cmpd="sng">
            <a:solidFill>
              <a:schemeClr val="dk2"/>
            </a:solidFill>
            <a:prstDash val="solid"/>
            <a:round/>
            <a:headEnd type="none" w="sm" len="sm"/>
            <a:tailEnd type="none" w="sm" len="sm"/>
          </a:ln>
        </p:spPr>
      </p:pic>
      <p:sp>
        <p:nvSpPr>
          <p:cNvPr id="402" name="Google Shape;402;p2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grpSp>
        <p:nvGrpSpPr>
          <p:cNvPr id="509" name="Google Shape;509;p29"/>
          <p:cNvGrpSpPr/>
          <p:nvPr/>
        </p:nvGrpSpPr>
        <p:grpSpPr>
          <a:xfrm>
            <a:off x="0" y="0"/>
            <a:ext cx="12192001" cy="6858000"/>
            <a:chOff x="0" y="0"/>
            <a:chExt cx="12192001" cy="6858000"/>
          </a:xfrm>
        </p:grpSpPr>
        <p:pic>
          <p:nvPicPr>
            <p:cNvPr id="510" name="Google Shape;510;p29"/>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511" name="Google Shape;511;p29"/>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512" name="Google Shape;512;p29"/>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513" name="Google Shape;513;p29"/>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514" name="Google Shape;514;p29"/>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515" name="Google Shape;515;p29"/>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516" name="Google Shape;516;p29"/>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517" name="Google Shape;517;p29"/>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518" name="Google Shape;518;p29"/>
          <p:cNvSpPr/>
          <p:nvPr/>
        </p:nvSpPr>
        <p:spPr>
          <a:xfrm>
            <a:off x="1033250" y="754475"/>
            <a:ext cx="9686400" cy="59928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9" name="Google Shape;519;p29"/>
          <p:cNvPicPr preferRelativeResize="0"/>
          <p:nvPr/>
        </p:nvPicPr>
        <p:blipFill>
          <a:blip r:embed="rId2"/>
          <a:stretch>
            <a:fillRect/>
          </a:stretch>
        </p:blipFill>
        <p:spPr>
          <a:xfrm>
            <a:off x="6613263" y="4142375"/>
            <a:ext cx="3595826" cy="2355500"/>
          </a:xfrm>
          <a:prstGeom prst="rect">
            <a:avLst/>
          </a:prstGeom>
          <a:noFill/>
          <a:ln w="9525" cap="flat" cmpd="sng">
            <a:solidFill>
              <a:schemeClr val="dk1"/>
            </a:solidFill>
            <a:prstDash val="solid"/>
            <a:round/>
            <a:headEnd type="none" w="sm" len="sm"/>
            <a:tailEnd type="none" w="sm" len="sm"/>
          </a:ln>
        </p:spPr>
      </p:pic>
      <p:pic>
        <p:nvPicPr>
          <p:cNvPr id="520" name="Google Shape;520;p29"/>
          <p:cNvPicPr preferRelativeResize="0"/>
          <p:nvPr/>
        </p:nvPicPr>
        <p:blipFill>
          <a:blip r:embed="rId3"/>
          <a:stretch>
            <a:fillRect/>
          </a:stretch>
        </p:blipFill>
        <p:spPr>
          <a:xfrm>
            <a:off x="1845825" y="4028525"/>
            <a:ext cx="3722076" cy="2469350"/>
          </a:xfrm>
          <a:prstGeom prst="rect">
            <a:avLst/>
          </a:prstGeom>
          <a:noFill/>
          <a:ln w="9525" cap="flat" cmpd="sng">
            <a:solidFill>
              <a:schemeClr val="dk1"/>
            </a:solidFill>
            <a:prstDash val="solid"/>
            <a:round/>
            <a:headEnd type="none" w="sm" len="sm"/>
            <a:tailEnd type="none" w="sm" len="sm"/>
          </a:ln>
        </p:spPr>
      </p:pic>
      <p:pic>
        <p:nvPicPr>
          <p:cNvPr id="521" name="Google Shape;521;p29"/>
          <p:cNvPicPr preferRelativeResize="0"/>
          <p:nvPr/>
        </p:nvPicPr>
        <p:blipFill>
          <a:blip r:embed="rId4"/>
          <a:stretch>
            <a:fillRect/>
          </a:stretch>
        </p:blipFill>
        <p:spPr>
          <a:xfrm>
            <a:off x="1513100" y="1156825"/>
            <a:ext cx="4387524" cy="2469350"/>
          </a:xfrm>
          <a:prstGeom prst="rect">
            <a:avLst/>
          </a:prstGeom>
          <a:noFill/>
          <a:ln w="9525" cap="flat" cmpd="sng">
            <a:solidFill>
              <a:schemeClr val="dk1"/>
            </a:solidFill>
            <a:prstDash val="solid"/>
            <a:round/>
            <a:headEnd type="none" w="sm" len="sm"/>
            <a:tailEnd type="none" w="sm" len="sm"/>
          </a:ln>
        </p:spPr>
      </p:pic>
      <p:pic>
        <p:nvPicPr>
          <p:cNvPr id="522" name="Google Shape;522;p29"/>
          <p:cNvPicPr preferRelativeResize="0"/>
          <p:nvPr/>
        </p:nvPicPr>
        <p:blipFill>
          <a:blip r:embed="rId5"/>
          <a:stretch>
            <a:fillRect/>
          </a:stretch>
        </p:blipFill>
        <p:spPr>
          <a:xfrm>
            <a:off x="6554424" y="957088"/>
            <a:ext cx="3713500" cy="2669078"/>
          </a:xfrm>
          <a:prstGeom prst="rect">
            <a:avLst/>
          </a:prstGeom>
          <a:noFill/>
          <a:ln>
            <a:noFill/>
          </a:ln>
        </p:spPr>
      </p:pic>
      <p:sp>
        <p:nvSpPr>
          <p:cNvPr id="523" name="Google Shape;523;p29"/>
          <p:cNvSpPr txBox="1"/>
          <p:nvPr/>
        </p:nvSpPr>
        <p:spPr>
          <a:xfrm>
            <a:off x="2397825" y="762000"/>
            <a:ext cx="29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Emotion distribution</a:t>
            </a:r>
            <a:endParaRPr sz="1800"/>
          </a:p>
        </p:txBody>
      </p:sp>
      <p:sp>
        <p:nvSpPr>
          <p:cNvPr id="524" name="Google Shape;524;p29"/>
          <p:cNvSpPr txBox="1"/>
          <p:nvPr/>
        </p:nvSpPr>
        <p:spPr>
          <a:xfrm>
            <a:off x="2747175" y="3626175"/>
            <a:ext cx="224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Gender </a:t>
            </a:r>
            <a:r>
              <a:rPr lang="en-US" sz="1800"/>
              <a:t>distribution</a:t>
            </a:r>
            <a:endParaRPr sz="1800"/>
          </a:p>
        </p:txBody>
      </p:sp>
      <p:sp>
        <p:nvSpPr>
          <p:cNvPr id="525" name="Google Shape;525;p29"/>
          <p:cNvSpPr txBox="1"/>
          <p:nvPr/>
        </p:nvSpPr>
        <p:spPr>
          <a:xfrm>
            <a:off x="7568225" y="3790625"/>
            <a:ext cx="202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Race</a:t>
            </a:r>
            <a:r>
              <a:rPr lang="en-US" sz="1800"/>
              <a:t> distribution</a:t>
            </a:r>
            <a:endParaRPr sz="1800"/>
          </a:p>
        </p:txBody>
      </p:sp>
      <p:sp>
        <p:nvSpPr>
          <p:cNvPr id="526" name="Google Shape;526;p29"/>
          <p:cNvSpPr txBox="1"/>
          <p:nvPr/>
        </p:nvSpPr>
        <p:spPr>
          <a:xfrm>
            <a:off x="522605" y="220980"/>
            <a:ext cx="11250295" cy="530225"/>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of </a:t>
            </a:r>
            <a:r>
              <a:rPr lang="en-US" sz="2800" b="1">
                <a:solidFill>
                  <a:srgbClr val="225870"/>
                </a:solidFill>
                <a:latin typeface="Microsoft Yahei"/>
                <a:ea typeface="Microsoft Yahei"/>
                <a:cs typeface="Microsoft Yahei"/>
                <a:sym typeface="Microsoft Yahei"/>
              </a:rPr>
              <a:t>Face Type Detection &amp; Emotion detection Model</a:t>
            </a:r>
            <a:endParaRPr sz="2800" b="1">
              <a:solidFill>
                <a:srgbClr val="225870"/>
              </a:solidFill>
              <a:latin typeface="Microsoft Yahei"/>
              <a:ea typeface="Microsoft Yahei"/>
              <a:cs typeface="Microsoft Yahei"/>
              <a:sym typeface="Microsoft Yahei"/>
            </a:endParaRPr>
          </a:p>
        </p:txBody>
      </p:sp>
      <p:sp>
        <p:nvSpPr>
          <p:cNvPr id="527" name="Google Shape;527;p29"/>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grpSp>
        <p:nvGrpSpPr>
          <p:cNvPr id="509" name="Google Shape;509;p29"/>
          <p:cNvGrpSpPr/>
          <p:nvPr/>
        </p:nvGrpSpPr>
        <p:grpSpPr>
          <a:xfrm>
            <a:off x="0" y="0"/>
            <a:ext cx="12192001" cy="6858000"/>
            <a:chOff x="0" y="0"/>
            <a:chExt cx="12192001" cy="6858000"/>
          </a:xfrm>
        </p:grpSpPr>
        <p:pic>
          <p:nvPicPr>
            <p:cNvPr id="510" name="Google Shape;510;p29"/>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511" name="Google Shape;511;p29"/>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512" name="Google Shape;512;p29"/>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513" name="Google Shape;513;p29"/>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514" name="Google Shape;514;p29"/>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515" name="Google Shape;515;p29"/>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516" name="Google Shape;516;p29"/>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517" name="Google Shape;517;p29"/>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518" name="Google Shape;518;p29"/>
          <p:cNvSpPr/>
          <p:nvPr/>
        </p:nvSpPr>
        <p:spPr>
          <a:xfrm>
            <a:off x="1043410" y="751300"/>
            <a:ext cx="9686400" cy="59928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29"/>
          <p:cNvSpPr txBox="1"/>
          <p:nvPr/>
        </p:nvSpPr>
        <p:spPr>
          <a:xfrm>
            <a:off x="522605" y="220980"/>
            <a:ext cx="11250295" cy="530225"/>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Performance Measures</a:t>
            </a:r>
            <a:endParaRPr sz="2800" b="1">
              <a:solidFill>
                <a:srgbClr val="225870"/>
              </a:solidFill>
              <a:latin typeface="Microsoft Yahei"/>
              <a:ea typeface="Microsoft Yahei"/>
              <a:cs typeface="Microsoft Yahei"/>
              <a:sym typeface="Microsoft Yahei"/>
            </a:endParaRPr>
          </a:p>
        </p:txBody>
      </p:sp>
      <p:sp>
        <p:nvSpPr>
          <p:cNvPr id="527" name="Google Shape;527;p29"/>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Text Box 1"/>
          <p:cNvSpPr txBox="1"/>
          <p:nvPr/>
        </p:nvSpPr>
        <p:spPr>
          <a:xfrm>
            <a:off x="1873250" y="1518285"/>
            <a:ext cx="7995285" cy="4246245"/>
          </a:xfrm>
          <a:prstGeom prst="rect">
            <a:avLst/>
          </a:prstGeom>
          <a:noFill/>
        </p:spPr>
        <p:txBody>
          <a:bodyPr wrap="square" rtlCol="0">
            <a:spAutoFit/>
          </a:bodyPr>
          <a:p>
            <a:pPr algn="l"/>
            <a:r>
              <a:rPr lang="en-US" sz="1000">
                <a:sym typeface="+mn-ea"/>
              </a:rPr>
              <a:t>Accuracy:</a:t>
            </a:r>
            <a:endParaRPr lang="en-US" sz="1000"/>
          </a:p>
          <a:p>
            <a:pPr algn="l"/>
            <a:r>
              <a:rPr lang="en-US" sz="1000">
                <a:sym typeface="+mn-ea"/>
              </a:rPr>
              <a:t>Accuracy represents the proportion of correctly predicted instances among the total instances. A higher accuracy indicates a better overall performance.</a:t>
            </a:r>
            <a:endParaRPr lang="en-US" sz="1000">
              <a:sym typeface="+mn-ea"/>
            </a:endParaRPr>
          </a:p>
          <a:p>
            <a:pPr algn="l"/>
            <a:endParaRPr lang="en-US" sz="1000"/>
          </a:p>
          <a:p>
            <a:pPr algn="l"/>
            <a:r>
              <a:rPr lang="en-US" sz="1000">
                <a:sym typeface="+mn-ea"/>
              </a:rPr>
              <a:t>Precision:</a:t>
            </a:r>
            <a:endParaRPr lang="en-US" sz="1000"/>
          </a:p>
          <a:p>
            <a:pPr algn="l"/>
            <a:r>
              <a:rPr lang="en-US" sz="1000">
                <a:sym typeface="+mn-ea"/>
              </a:rPr>
              <a:t>Precision is the proportion of correctly predicted positive cases among all predicted positive cases. It is a measure of the model's ability to avoid false positives.</a:t>
            </a:r>
            <a:endParaRPr lang="en-US" sz="1000">
              <a:sym typeface="+mn-ea"/>
            </a:endParaRPr>
          </a:p>
          <a:p>
            <a:pPr algn="l"/>
            <a:endParaRPr lang="en-US" sz="1000"/>
          </a:p>
          <a:p>
            <a:pPr algn="l"/>
            <a:r>
              <a:rPr lang="en-US" sz="1000">
                <a:sym typeface="+mn-ea"/>
              </a:rPr>
              <a:t>Recall (Sensitivity or True Positive Rate):</a:t>
            </a:r>
            <a:endParaRPr lang="en-US" sz="1000"/>
          </a:p>
          <a:p>
            <a:pPr algn="l"/>
            <a:r>
              <a:rPr lang="en-US" sz="1000">
                <a:sym typeface="+mn-ea"/>
              </a:rPr>
              <a:t>Recall is the proportion of correctly predicted positive cases among all actual positive cases. It measures the model's ability to capture all positive instances.</a:t>
            </a:r>
            <a:endParaRPr lang="en-US" sz="1000">
              <a:sym typeface="+mn-ea"/>
            </a:endParaRPr>
          </a:p>
          <a:p>
            <a:pPr algn="l"/>
            <a:endParaRPr lang="en-US" sz="1000"/>
          </a:p>
          <a:p>
            <a:pPr algn="l"/>
            <a:r>
              <a:rPr lang="en-US" sz="1000">
                <a:sym typeface="+mn-ea"/>
              </a:rPr>
              <a:t>F1 Score:</a:t>
            </a:r>
            <a:endParaRPr lang="en-US" sz="1000"/>
          </a:p>
          <a:p>
            <a:pPr algn="l"/>
            <a:r>
              <a:rPr lang="en-US" sz="1000">
                <a:sym typeface="+mn-ea"/>
              </a:rPr>
              <a:t>F1 Score is the harmonic mean of precision and recall. It provides a balance between precision and recall, useful when there is an uneven class distribution.</a:t>
            </a:r>
            <a:endParaRPr lang="en-US" sz="1000">
              <a:sym typeface="+mn-ea"/>
            </a:endParaRPr>
          </a:p>
          <a:p>
            <a:pPr algn="l"/>
            <a:endParaRPr lang="en-US" sz="1000">
              <a:sym typeface="+mn-ea"/>
            </a:endParaRPr>
          </a:p>
          <a:p>
            <a:pPr algn="l"/>
            <a:r>
              <a:rPr lang="en-US" sz="1000"/>
              <a:t>Support:</a:t>
            </a:r>
            <a:endParaRPr lang="en-US" sz="1000"/>
          </a:p>
          <a:p>
            <a:pPr algn="l"/>
            <a:r>
              <a:rPr lang="en-US" sz="1000"/>
              <a:t>Support represents the count of actual occurrences of each class in the dataset, offering insights into the distribution of classes. It is crucial for evaluating models in the context of imbalanced datasets.</a:t>
            </a:r>
            <a:endParaRPr lang="en-US" sz="1000"/>
          </a:p>
          <a:p>
            <a:pPr algn="l"/>
            <a:endParaRPr lang="en-US" sz="1000"/>
          </a:p>
          <a:p>
            <a:pPr algn="l"/>
            <a:r>
              <a:rPr lang="en-US" sz="1000">
                <a:sym typeface="+mn-ea"/>
              </a:rPr>
              <a:t>Area Under the Receiver Operating Characteristic (ROC) Curve (AUC-ROC):</a:t>
            </a:r>
            <a:endParaRPr lang="en-US" sz="1000"/>
          </a:p>
          <a:p>
            <a:pPr algn="l"/>
            <a:r>
              <a:rPr lang="en-US" sz="1000">
                <a:sym typeface="+mn-ea"/>
              </a:rPr>
              <a:t>AUC-ROC represents the area under the ROC curve. It assesses the model's ability to distinguish between classes, with higher values indicating better discrimination.</a:t>
            </a:r>
            <a:endParaRPr lang="en-US" sz="1000">
              <a:sym typeface="+mn-ea"/>
            </a:endParaRPr>
          </a:p>
          <a:p>
            <a:pPr algn="l"/>
            <a:endParaRPr lang="en-US" sz="1000"/>
          </a:p>
          <a:p>
            <a:pPr algn="l"/>
            <a:r>
              <a:rPr lang="en-US" sz="1000">
                <a:sym typeface="+mn-ea"/>
              </a:rPr>
              <a:t>Confusion Matrix:</a:t>
            </a:r>
            <a:endParaRPr lang="en-US" sz="1000"/>
          </a:p>
          <a:p>
            <a:pPr algn="l"/>
            <a:r>
              <a:rPr lang="en-US" sz="1000">
                <a:sym typeface="+mn-ea"/>
              </a:rPr>
              <a:t>A confusion matrix provides a detailed breakdown of the model's predictions, showing true positives, true negatives, false positives, and false negatives. It is useful for a deeper understanding of classification performance.</a:t>
            </a:r>
            <a:endParaRPr lang="en-US"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99" name="Google Shape;399;p24"/>
          <p:cNvSpPr txBox="1"/>
          <p:nvPr/>
        </p:nvSpPr>
        <p:spPr>
          <a:xfrm>
            <a:off x="609300" y="303775"/>
            <a:ext cx="89460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TextCNN</a:t>
            </a:r>
            <a:endParaRPr sz="1100" b="0" i="0" u="none" strike="noStrike" cap="none">
              <a:solidFill>
                <a:schemeClr val="dk1"/>
              </a:solidFill>
              <a:latin typeface="Calibri"/>
              <a:ea typeface="Calibri"/>
              <a:cs typeface="Calibri"/>
              <a:sym typeface="Calibri"/>
            </a:endParaRPr>
          </a:p>
        </p:txBody>
      </p:sp>
      <p:sp>
        <p:nvSpPr>
          <p:cNvPr id="402" name="Google Shape;402;p2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grpSp>
        <p:nvGrpSpPr>
          <p:cNvPr id="3" name="Group 2"/>
          <p:cNvGrpSpPr/>
          <p:nvPr/>
        </p:nvGrpSpPr>
        <p:grpSpPr>
          <a:xfrm>
            <a:off x="609600" y="696595"/>
            <a:ext cx="10966450" cy="2645558"/>
            <a:chOff x="960" y="1097"/>
            <a:chExt cx="17270" cy="7799"/>
          </a:xfrm>
        </p:grpSpPr>
        <p:pic>
          <p:nvPicPr>
            <p:cNvPr id="1" name="Picture 0" descr="Screenshot 2023-11-28 at 7.38.21 PM"/>
            <p:cNvPicPr>
              <a:picLocks noChangeAspect="1"/>
            </p:cNvPicPr>
            <p:nvPr/>
          </p:nvPicPr>
          <p:blipFill>
            <a:blip r:embed="rId2"/>
            <a:stretch>
              <a:fillRect/>
            </a:stretch>
          </p:blipFill>
          <p:spPr>
            <a:xfrm>
              <a:off x="10250" y="1097"/>
              <a:ext cx="7980" cy="7308"/>
            </a:xfrm>
            <a:prstGeom prst="rect">
              <a:avLst/>
            </a:prstGeom>
          </p:spPr>
        </p:pic>
        <p:pic>
          <p:nvPicPr>
            <p:cNvPr id="2" name="Picture 1" descr="Screenshot 2023-11-28 at 7.38.33 PM"/>
            <p:cNvPicPr>
              <a:picLocks noChangeAspect="1"/>
            </p:cNvPicPr>
            <p:nvPr/>
          </p:nvPicPr>
          <p:blipFill>
            <a:blip r:embed="rId3"/>
            <a:stretch>
              <a:fillRect/>
            </a:stretch>
          </p:blipFill>
          <p:spPr>
            <a:xfrm>
              <a:off x="960" y="1097"/>
              <a:ext cx="8071" cy="7799"/>
            </a:xfrm>
            <a:prstGeom prst="rect">
              <a:avLst/>
            </a:prstGeom>
          </p:spPr>
        </p:pic>
      </p:grpSp>
      <p:pic>
        <p:nvPicPr>
          <p:cNvPr id="5" name="Picture 4" descr="Screenshot 2023-11-28 at 7.42.21 PM"/>
          <p:cNvPicPr>
            <a:picLocks noChangeAspect="1"/>
          </p:cNvPicPr>
          <p:nvPr/>
        </p:nvPicPr>
        <p:blipFill>
          <a:blip r:embed="rId4"/>
          <a:stretch>
            <a:fillRect/>
          </a:stretch>
        </p:blipFill>
        <p:spPr>
          <a:xfrm>
            <a:off x="8191500" y="3175635"/>
            <a:ext cx="3289300" cy="3479800"/>
          </a:xfrm>
          <a:prstGeom prst="rect">
            <a:avLst/>
          </a:prstGeom>
        </p:spPr>
      </p:pic>
      <p:sp>
        <p:nvSpPr>
          <p:cNvPr id="6" name="Text Box 5"/>
          <p:cNvSpPr txBox="1"/>
          <p:nvPr/>
        </p:nvSpPr>
        <p:spPr>
          <a:xfrm>
            <a:off x="757555" y="3792855"/>
            <a:ext cx="5491480" cy="2245360"/>
          </a:xfrm>
          <a:prstGeom prst="rect">
            <a:avLst/>
          </a:prstGeom>
          <a:noFill/>
        </p:spPr>
        <p:txBody>
          <a:bodyPr wrap="square" rtlCol="0">
            <a:spAutoFit/>
          </a:bodyPr>
          <a:p>
            <a:pPr algn="l"/>
            <a:r>
              <a:rPr lang="en-US">
                <a:sym typeface="+mn-ea"/>
              </a:rPr>
              <a:t>The Text-CNN model exhibits moderate performance with an ROC score of 0.6 and an accuracy of approximately 66%. The confusion matrix reveals that the model is better at predicting negative instances than positive ones, with 1156 true negatives, 506 false positives, 420 false negatives, and 426 true positives. This suggests a need for a balance between precision and recall. Further analysis should focus on understanding the characteristics of false positives and false negatives to guide model improvements. Depending on project goals, adjustments to the model or evaluation metrics may be considered for enhanced performance.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34"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02</a:t>
            </a:r>
            <a:endParaRPr sz="1100" b="0" i="0" u="none" strike="noStrike" cap="none">
              <a:solidFill>
                <a:schemeClr val="dk1"/>
              </a:solidFill>
              <a:latin typeface="Calibri"/>
              <a:ea typeface="Calibri"/>
              <a:cs typeface="Calibri"/>
              <a:sym typeface="Calibri"/>
            </a:endParaRPr>
          </a:p>
        </p:txBody>
      </p:sp>
      <p:sp>
        <p:nvSpPr>
          <p:cNvPr id="145" name="Google Shape;145;p15"/>
          <p:cNvSpPr txBox="1"/>
          <p:nvPr/>
        </p:nvSpPr>
        <p:spPr>
          <a:xfrm>
            <a:off x="1482090" y="3474085"/>
            <a:ext cx="6030595"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Problem statement/Hypothesis</a:t>
            </a:r>
            <a:endParaRPr sz="1100" b="0" i="0" u="none" strike="noStrike" cap="non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2"/>
          <a:srcRect/>
          <a:stretch>
            <a:fillRect/>
          </a:stretch>
        </p:blipFill>
        <p:spPr>
          <a:xfrm>
            <a:off x="6338608" y="762000"/>
            <a:ext cx="4961964" cy="3721473"/>
          </a:xfrm>
          <a:prstGeom prst="rect">
            <a:avLst/>
          </a:prstGeom>
          <a:noFill/>
          <a:ln>
            <a:noFill/>
          </a:ln>
        </p:spPr>
      </p:pic>
      <p:sp>
        <p:nvSpPr>
          <p:cNvPr id="149" name="Google Shape;149;p1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99" name="Google Shape;399;p24"/>
          <p:cNvSpPr txBox="1"/>
          <p:nvPr/>
        </p:nvSpPr>
        <p:spPr>
          <a:xfrm>
            <a:off x="609300" y="303775"/>
            <a:ext cx="89460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BERT</a:t>
            </a:r>
            <a:endParaRPr sz="1100" b="0" i="0" u="none" strike="noStrike" cap="none">
              <a:solidFill>
                <a:schemeClr val="dk1"/>
              </a:solidFill>
              <a:latin typeface="Calibri"/>
              <a:ea typeface="Calibri"/>
              <a:cs typeface="Calibri"/>
              <a:sym typeface="Calibri"/>
            </a:endParaRPr>
          </a:p>
        </p:txBody>
      </p:sp>
      <p:sp>
        <p:nvSpPr>
          <p:cNvPr id="402" name="Google Shape;402;p2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6" name="Text Box 5"/>
          <p:cNvSpPr txBox="1"/>
          <p:nvPr/>
        </p:nvSpPr>
        <p:spPr>
          <a:xfrm>
            <a:off x="666115" y="1678940"/>
            <a:ext cx="5491480" cy="2676525"/>
          </a:xfrm>
          <a:prstGeom prst="rect">
            <a:avLst/>
          </a:prstGeom>
          <a:noFill/>
        </p:spPr>
        <p:txBody>
          <a:bodyPr wrap="square" rtlCol="0">
            <a:spAutoFit/>
          </a:bodyPr>
          <a:p>
            <a:pPr algn="l"/>
            <a:r>
              <a:rPr lang="en-US">
                <a:sym typeface="+mn-ea"/>
              </a:rPr>
              <a:t>The overall accuracy of the model is 0.58. This means that the model correctly classified 58% of the instances.</a:t>
            </a:r>
            <a:endParaRPr lang="en-US">
              <a:sym typeface="+mn-ea"/>
            </a:endParaRPr>
          </a:p>
          <a:p>
            <a:pPr algn="l"/>
            <a:endParaRPr lang="en-US">
              <a:sym typeface="+mn-ea"/>
            </a:endParaRPr>
          </a:p>
          <a:p>
            <a:pPr algn="l"/>
            <a:r>
              <a:rPr lang="en-US">
                <a:sym typeface="+mn-ea"/>
              </a:rPr>
              <a:t>The macro average precision, recall, and f1-score are all 0.58. This means that the model's performance is similar for both classes.</a:t>
            </a:r>
            <a:endParaRPr lang="en-US">
              <a:sym typeface="+mn-ea"/>
            </a:endParaRPr>
          </a:p>
          <a:p>
            <a:pPr algn="l"/>
            <a:endParaRPr lang="en-US">
              <a:sym typeface="+mn-ea"/>
            </a:endParaRPr>
          </a:p>
          <a:p>
            <a:pPr algn="l"/>
            <a:r>
              <a:rPr lang="en-US">
                <a:sym typeface="+mn-ea"/>
              </a:rPr>
              <a:t>The weighted average precision, recall, and f1-score are all 0.68. This means that the model's performance is weighted more heavily towards class 0, since there are more instances of class 0.</a:t>
            </a:r>
            <a:endParaRPr lang="en-US">
              <a:sym typeface="+mn-ea"/>
            </a:endParaRPr>
          </a:p>
          <a:p>
            <a:pPr algn="l"/>
            <a:endParaRPr lang="en-US">
              <a:sym typeface="+mn-ea"/>
            </a:endParaRPr>
          </a:p>
          <a:p>
            <a:pPr algn="l"/>
            <a:r>
              <a:rPr lang="en-US">
                <a:sym typeface="+mn-ea"/>
              </a:rPr>
              <a:t>By seeing the ROC curve for BERT, it is indicated that it is not very efffective in detecting the hateful meme.</a:t>
            </a:r>
            <a:endParaRPr lang="en-US">
              <a:sym typeface="+mn-ea"/>
            </a:endParaRPr>
          </a:p>
        </p:txBody>
      </p:sp>
      <p:pic>
        <p:nvPicPr>
          <p:cNvPr id="4" name="Picture 3" descr="Screenshot 2023-11-28 at 7.55.19 PM"/>
          <p:cNvPicPr>
            <a:picLocks noChangeAspect="1"/>
          </p:cNvPicPr>
          <p:nvPr/>
        </p:nvPicPr>
        <p:blipFill>
          <a:blip r:embed="rId2"/>
          <a:stretch>
            <a:fillRect/>
          </a:stretch>
        </p:blipFill>
        <p:spPr>
          <a:xfrm>
            <a:off x="7015480" y="457835"/>
            <a:ext cx="4255135" cy="3007995"/>
          </a:xfrm>
          <a:prstGeom prst="rect">
            <a:avLst/>
          </a:prstGeom>
        </p:spPr>
      </p:pic>
      <p:pic>
        <p:nvPicPr>
          <p:cNvPr id="7" name="Picture 6" descr="Screenshot 2023-11-28 at 7.59.48 PM"/>
          <p:cNvPicPr>
            <a:picLocks noChangeAspect="1"/>
          </p:cNvPicPr>
          <p:nvPr/>
        </p:nvPicPr>
        <p:blipFill>
          <a:blip r:embed="rId3"/>
          <a:stretch>
            <a:fillRect/>
          </a:stretch>
        </p:blipFill>
        <p:spPr>
          <a:xfrm>
            <a:off x="6805930" y="4014470"/>
            <a:ext cx="5213985" cy="1968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99" name="Google Shape;399;p24"/>
          <p:cNvSpPr txBox="1"/>
          <p:nvPr/>
        </p:nvSpPr>
        <p:spPr>
          <a:xfrm>
            <a:off x="609300" y="303775"/>
            <a:ext cx="89460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TF_IDF</a:t>
            </a:r>
            <a:endParaRPr sz="1100" b="0" i="0" u="none" strike="noStrike" cap="none">
              <a:solidFill>
                <a:schemeClr val="dk1"/>
              </a:solidFill>
              <a:latin typeface="Calibri"/>
              <a:ea typeface="Calibri"/>
              <a:cs typeface="Calibri"/>
              <a:sym typeface="Calibri"/>
            </a:endParaRPr>
          </a:p>
        </p:txBody>
      </p:sp>
      <p:sp>
        <p:nvSpPr>
          <p:cNvPr id="402" name="Google Shape;402;p2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6" name="Text Box 5"/>
          <p:cNvSpPr txBox="1"/>
          <p:nvPr/>
        </p:nvSpPr>
        <p:spPr>
          <a:xfrm>
            <a:off x="5407660" y="943610"/>
            <a:ext cx="5491480" cy="2676525"/>
          </a:xfrm>
          <a:prstGeom prst="rect">
            <a:avLst/>
          </a:prstGeom>
          <a:noFill/>
        </p:spPr>
        <p:txBody>
          <a:bodyPr wrap="square" rtlCol="0">
            <a:spAutoFit/>
          </a:bodyPr>
          <a:p>
            <a:pPr algn="l"/>
            <a:r>
              <a:rPr lang="en-US">
                <a:sym typeface="+mn-ea"/>
              </a:rPr>
              <a:t>The ROC curve areas for different models, including Logistic Regression (LR), Support Vector Machine (SVM), Random Forest (RM), Naive Bayes (NB), and K-Nearest Neighbors (KNN), are relatively close, ranging from 0.58 to 0.59. In the context of hateful meme detection, these scores suggest that these models have a moderate ability to discriminate between positive and negative instances.</a:t>
            </a:r>
            <a:endParaRPr lang="en-US">
              <a:sym typeface="+mn-ea"/>
            </a:endParaRPr>
          </a:p>
          <a:p>
            <a:pPr algn="l"/>
            <a:endParaRPr lang="en-US">
              <a:sym typeface="+mn-ea"/>
            </a:endParaRPr>
          </a:p>
          <a:p>
            <a:pPr algn="l"/>
            <a:r>
              <a:rPr lang="en-US">
                <a:sym typeface="+mn-ea"/>
              </a:rPr>
              <a:t> Even manual classification of these memes could only achieve an accuracy of 84%. Considering that manual classification achieved an accuracy of 84%, the models' performance, as indicated by ROC curve areas, falls below this benchmark.</a:t>
            </a:r>
            <a:endParaRPr lang="en-US">
              <a:sym typeface="+mn-ea"/>
            </a:endParaRPr>
          </a:p>
        </p:txBody>
      </p:sp>
      <p:pic>
        <p:nvPicPr>
          <p:cNvPr id="2" name="Picture 1" descr="Screenshot 2023-11-28 at 8.04.21 PM"/>
          <p:cNvPicPr>
            <a:picLocks noChangeAspect="1"/>
          </p:cNvPicPr>
          <p:nvPr/>
        </p:nvPicPr>
        <p:blipFill>
          <a:blip r:embed="rId2"/>
          <a:stretch>
            <a:fillRect/>
          </a:stretch>
        </p:blipFill>
        <p:spPr>
          <a:xfrm>
            <a:off x="609600" y="1459865"/>
            <a:ext cx="4030345" cy="3938270"/>
          </a:xfrm>
          <a:prstGeom prst="rect">
            <a:avLst/>
          </a:prstGeom>
        </p:spPr>
      </p:pic>
      <p:pic>
        <p:nvPicPr>
          <p:cNvPr id="3" name="Picture 2" descr="Screenshot 2023-11-28 at 8.20.12 PM"/>
          <p:cNvPicPr>
            <a:picLocks noChangeAspect="1"/>
          </p:cNvPicPr>
          <p:nvPr/>
        </p:nvPicPr>
        <p:blipFill>
          <a:blip r:embed="rId3"/>
          <a:stretch>
            <a:fillRect/>
          </a:stretch>
        </p:blipFill>
        <p:spPr>
          <a:xfrm>
            <a:off x="5946140" y="3950335"/>
            <a:ext cx="4519930" cy="14478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399" name="Google Shape;399;p24"/>
          <p:cNvSpPr txBox="1"/>
          <p:nvPr/>
        </p:nvSpPr>
        <p:spPr>
          <a:xfrm>
            <a:off x="609300" y="303775"/>
            <a:ext cx="8946000"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 </a:t>
            </a:r>
            <a:r>
              <a:rPr lang="en-US" sz="2800" b="1">
                <a:solidFill>
                  <a:srgbClr val="225870"/>
                </a:solidFill>
                <a:latin typeface="Microsoft Yahei"/>
                <a:ea typeface="Microsoft Yahei"/>
                <a:cs typeface="Microsoft Yahei"/>
                <a:sym typeface="Microsoft Yahei"/>
              </a:rPr>
              <a:t>TF_IDF &amp; RESNET</a:t>
            </a:r>
            <a:endParaRPr sz="1100" b="0" i="0" u="none" strike="noStrike" cap="none">
              <a:solidFill>
                <a:schemeClr val="dk1"/>
              </a:solidFill>
              <a:latin typeface="Calibri"/>
              <a:ea typeface="Calibri"/>
              <a:cs typeface="Calibri"/>
              <a:sym typeface="Calibri"/>
            </a:endParaRPr>
          </a:p>
        </p:txBody>
      </p:sp>
      <p:sp>
        <p:nvSpPr>
          <p:cNvPr id="402" name="Google Shape;402;p2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6" name="Text Box 5"/>
          <p:cNvSpPr txBox="1"/>
          <p:nvPr/>
        </p:nvSpPr>
        <p:spPr>
          <a:xfrm>
            <a:off x="6650355" y="4158615"/>
            <a:ext cx="2994660" cy="1599565"/>
          </a:xfrm>
          <a:prstGeom prst="rect">
            <a:avLst/>
          </a:prstGeom>
          <a:noFill/>
        </p:spPr>
        <p:txBody>
          <a:bodyPr wrap="square" rtlCol="0">
            <a:spAutoFit/>
          </a:bodyPr>
          <a:p>
            <a:pPr algn="l"/>
            <a:r>
              <a:rPr lang="en-US">
                <a:sym typeface="+mn-ea"/>
              </a:rPr>
              <a:t>These figures show the confusion matrix for algorithms used in TF_IDF. It can be seen that LR, SVM are better performing models when compared to other models as they could detect the hateful meme much efficiently then others.</a:t>
            </a:r>
            <a:endParaRPr lang="en-US">
              <a:sym typeface="+mn-ea"/>
            </a:endParaRPr>
          </a:p>
        </p:txBody>
      </p:sp>
      <p:pic>
        <p:nvPicPr>
          <p:cNvPr id="2" name="Picture 1" descr="Screenshot 2023-11-28 at 8.04.57 PM"/>
          <p:cNvPicPr>
            <a:picLocks noChangeAspect="1"/>
          </p:cNvPicPr>
          <p:nvPr/>
        </p:nvPicPr>
        <p:blipFill>
          <a:blip r:embed="rId2"/>
          <a:stretch>
            <a:fillRect/>
          </a:stretch>
        </p:blipFill>
        <p:spPr>
          <a:xfrm>
            <a:off x="609600" y="696595"/>
            <a:ext cx="2532380" cy="2279650"/>
          </a:xfrm>
          <a:prstGeom prst="rect">
            <a:avLst/>
          </a:prstGeom>
        </p:spPr>
      </p:pic>
      <p:pic>
        <p:nvPicPr>
          <p:cNvPr id="3" name="Picture 2" descr="Screenshot 2023-11-28 at 8.06.51 PM"/>
          <p:cNvPicPr>
            <a:picLocks noChangeAspect="1"/>
          </p:cNvPicPr>
          <p:nvPr/>
        </p:nvPicPr>
        <p:blipFill>
          <a:blip r:embed="rId3"/>
          <a:stretch>
            <a:fillRect/>
          </a:stretch>
        </p:blipFill>
        <p:spPr>
          <a:xfrm>
            <a:off x="609600" y="3818890"/>
            <a:ext cx="2531110" cy="2279015"/>
          </a:xfrm>
          <a:prstGeom prst="rect">
            <a:avLst/>
          </a:prstGeom>
        </p:spPr>
      </p:pic>
      <p:sp>
        <p:nvSpPr>
          <p:cNvPr id="4" name="Text Box 3"/>
          <p:cNvSpPr txBox="1"/>
          <p:nvPr/>
        </p:nvSpPr>
        <p:spPr>
          <a:xfrm>
            <a:off x="949960" y="3199765"/>
            <a:ext cx="1735455" cy="306705"/>
          </a:xfrm>
          <a:prstGeom prst="rect">
            <a:avLst/>
          </a:prstGeom>
          <a:noFill/>
        </p:spPr>
        <p:txBody>
          <a:bodyPr wrap="none" rtlCol="0">
            <a:spAutoFit/>
          </a:bodyPr>
          <a:p>
            <a:r>
              <a:rPr lang="en-US"/>
              <a:t>Logistic Regression</a:t>
            </a:r>
            <a:endParaRPr lang="en-US"/>
          </a:p>
        </p:txBody>
      </p:sp>
      <p:sp>
        <p:nvSpPr>
          <p:cNvPr id="5" name="Text Box 4"/>
          <p:cNvSpPr txBox="1"/>
          <p:nvPr/>
        </p:nvSpPr>
        <p:spPr>
          <a:xfrm>
            <a:off x="1744980" y="6370955"/>
            <a:ext cx="568325" cy="306705"/>
          </a:xfrm>
          <a:prstGeom prst="rect">
            <a:avLst/>
          </a:prstGeom>
          <a:noFill/>
        </p:spPr>
        <p:txBody>
          <a:bodyPr wrap="none" rtlCol="0">
            <a:spAutoFit/>
          </a:bodyPr>
          <a:p>
            <a:r>
              <a:rPr lang="en-US"/>
              <a:t>SVM</a:t>
            </a:r>
            <a:endParaRPr lang="en-US"/>
          </a:p>
        </p:txBody>
      </p:sp>
      <p:pic>
        <p:nvPicPr>
          <p:cNvPr id="7" name="Picture 6" descr="Screenshot 2023-11-28 at 8.07.49 PM"/>
          <p:cNvPicPr>
            <a:picLocks noChangeAspect="1"/>
          </p:cNvPicPr>
          <p:nvPr/>
        </p:nvPicPr>
        <p:blipFill>
          <a:blip r:embed="rId4"/>
          <a:stretch>
            <a:fillRect/>
          </a:stretch>
        </p:blipFill>
        <p:spPr>
          <a:xfrm>
            <a:off x="3463290" y="696595"/>
            <a:ext cx="2532380" cy="2279650"/>
          </a:xfrm>
          <a:prstGeom prst="rect">
            <a:avLst/>
          </a:prstGeom>
        </p:spPr>
      </p:pic>
      <p:pic>
        <p:nvPicPr>
          <p:cNvPr id="8" name="Picture 7" descr="Screenshot 2023-11-28 at 8.08.20 PM"/>
          <p:cNvPicPr>
            <a:picLocks noChangeAspect="1"/>
          </p:cNvPicPr>
          <p:nvPr/>
        </p:nvPicPr>
        <p:blipFill>
          <a:blip r:embed="rId5"/>
          <a:stretch>
            <a:fillRect/>
          </a:stretch>
        </p:blipFill>
        <p:spPr>
          <a:xfrm>
            <a:off x="6413500" y="696595"/>
            <a:ext cx="2531110" cy="2278380"/>
          </a:xfrm>
          <a:prstGeom prst="rect">
            <a:avLst/>
          </a:prstGeom>
        </p:spPr>
      </p:pic>
      <p:pic>
        <p:nvPicPr>
          <p:cNvPr id="9" name="Picture 8" descr="Screenshot 2023-11-28 at 8.08.47 PM"/>
          <p:cNvPicPr>
            <a:picLocks noChangeAspect="1"/>
          </p:cNvPicPr>
          <p:nvPr/>
        </p:nvPicPr>
        <p:blipFill>
          <a:blip r:embed="rId6"/>
          <a:stretch>
            <a:fillRect/>
          </a:stretch>
        </p:blipFill>
        <p:spPr>
          <a:xfrm>
            <a:off x="3463290" y="3818890"/>
            <a:ext cx="2531110" cy="2279015"/>
          </a:xfrm>
          <a:prstGeom prst="rect">
            <a:avLst/>
          </a:prstGeom>
        </p:spPr>
      </p:pic>
      <p:sp>
        <p:nvSpPr>
          <p:cNvPr id="10" name="Text Box 9"/>
          <p:cNvSpPr txBox="1"/>
          <p:nvPr/>
        </p:nvSpPr>
        <p:spPr>
          <a:xfrm>
            <a:off x="3915410" y="3244215"/>
            <a:ext cx="1409065" cy="306705"/>
          </a:xfrm>
          <a:prstGeom prst="rect">
            <a:avLst/>
          </a:prstGeom>
          <a:noFill/>
        </p:spPr>
        <p:txBody>
          <a:bodyPr wrap="none" rtlCol="0">
            <a:spAutoFit/>
          </a:bodyPr>
          <a:p>
            <a:r>
              <a:rPr lang="en-US"/>
              <a:t>Random Forest</a:t>
            </a:r>
            <a:endParaRPr lang="en-US"/>
          </a:p>
        </p:txBody>
      </p:sp>
      <p:sp>
        <p:nvSpPr>
          <p:cNvPr id="11" name="Text Box 10"/>
          <p:cNvSpPr txBox="1"/>
          <p:nvPr/>
        </p:nvSpPr>
        <p:spPr>
          <a:xfrm>
            <a:off x="3915410" y="6397625"/>
            <a:ext cx="1181735" cy="306705"/>
          </a:xfrm>
          <a:prstGeom prst="rect">
            <a:avLst/>
          </a:prstGeom>
          <a:noFill/>
        </p:spPr>
        <p:txBody>
          <a:bodyPr wrap="none" rtlCol="0">
            <a:spAutoFit/>
          </a:bodyPr>
          <a:p>
            <a:r>
              <a:rPr lang="en-US"/>
              <a:t>Naive Bayes</a:t>
            </a:r>
            <a:endParaRPr lang="en-US"/>
          </a:p>
        </p:txBody>
      </p:sp>
      <p:sp>
        <p:nvSpPr>
          <p:cNvPr id="12" name="Text Box 11"/>
          <p:cNvSpPr txBox="1"/>
          <p:nvPr/>
        </p:nvSpPr>
        <p:spPr>
          <a:xfrm>
            <a:off x="10509250" y="3272155"/>
            <a:ext cx="904240" cy="306705"/>
          </a:xfrm>
          <a:prstGeom prst="rect">
            <a:avLst/>
          </a:prstGeom>
          <a:noFill/>
        </p:spPr>
        <p:txBody>
          <a:bodyPr wrap="none" rtlCol="0">
            <a:spAutoFit/>
          </a:bodyPr>
          <a:p>
            <a:r>
              <a:rPr lang="en-US"/>
              <a:t>RESNET</a:t>
            </a:r>
            <a:endParaRPr lang="en-US"/>
          </a:p>
        </p:txBody>
      </p:sp>
      <p:pic>
        <p:nvPicPr>
          <p:cNvPr id="13" name="Picture 12" descr="Screenshot 2023-11-28 at 8.30.10 PM"/>
          <p:cNvPicPr>
            <a:picLocks noChangeAspect="1"/>
          </p:cNvPicPr>
          <p:nvPr/>
        </p:nvPicPr>
        <p:blipFill>
          <a:blip r:embed="rId7"/>
          <a:stretch>
            <a:fillRect/>
          </a:stretch>
        </p:blipFill>
        <p:spPr>
          <a:xfrm>
            <a:off x="9362440" y="696595"/>
            <a:ext cx="2573655" cy="2277745"/>
          </a:xfrm>
          <a:prstGeom prst="rect">
            <a:avLst/>
          </a:prstGeom>
        </p:spPr>
      </p:pic>
      <p:sp>
        <p:nvSpPr>
          <p:cNvPr id="14" name="Text Box 13"/>
          <p:cNvSpPr txBox="1"/>
          <p:nvPr/>
        </p:nvSpPr>
        <p:spPr>
          <a:xfrm>
            <a:off x="7637780" y="3399155"/>
            <a:ext cx="558165" cy="306705"/>
          </a:xfrm>
          <a:prstGeom prst="rect">
            <a:avLst/>
          </a:prstGeom>
          <a:noFill/>
        </p:spPr>
        <p:txBody>
          <a:bodyPr wrap="none" rtlCol="0">
            <a:spAutoFit/>
          </a:bodyPr>
          <a:p>
            <a:r>
              <a:rPr lang="en-US"/>
              <a:t>KNN</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07" name="Shape 707"/>
        <p:cNvGrpSpPr/>
        <p:nvPr/>
      </p:nvGrpSpPr>
      <p:grpSpPr>
        <a:xfrm>
          <a:off x="0" y="0"/>
          <a:ext cx="0" cy="0"/>
          <a:chOff x="0" y="0"/>
          <a:chExt cx="0" cy="0"/>
        </a:xfrm>
      </p:grpSpPr>
      <p:grpSp>
        <p:nvGrpSpPr>
          <p:cNvPr id="708" name="Google Shape;708;p35"/>
          <p:cNvGrpSpPr/>
          <p:nvPr/>
        </p:nvGrpSpPr>
        <p:grpSpPr>
          <a:xfrm>
            <a:off x="0" y="0"/>
            <a:ext cx="12192001" cy="6858000"/>
            <a:chOff x="0" y="0"/>
            <a:chExt cx="12192001" cy="6858000"/>
          </a:xfrm>
        </p:grpSpPr>
        <p:pic>
          <p:nvPicPr>
            <p:cNvPr id="709" name="Google Shape;709;p3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10" name="Google Shape;710;p3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11" name="Google Shape;711;p3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12" name="Google Shape;712;p3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13" name="Google Shape;713;p3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14" name="Google Shape;714;p3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15" name="Google Shape;715;p3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16" name="Google Shape;716;p3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717" name="Google Shape;717;p35"/>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718" name="Google Shape;718;p35"/>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19" name="Google Shape;719;p35"/>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20" name="Google Shape;720;p35"/>
          <p:cNvSpPr txBox="1"/>
          <p:nvPr/>
        </p:nvSpPr>
        <p:spPr>
          <a:xfrm>
            <a:off x="838200" y="596900"/>
            <a:ext cx="7553960" cy="31813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Result Comparison : Performance Evaluation </a:t>
            </a:r>
            <a:endParaRPr sz="1100" b="0" i="0" u="none" strike="noStrike" cap="none">
              <a:solidFill>
                <a:schemeClr val="dk1"/>
              </a:solidFill>
              <a:latin typeface="Calibri"/>
              <a:ea typeface="Calibri"/>
              <a:cs typeface="Calibri"/>
              <a:sym typeface="Calibri"/>
            </a:endParaRPr>
          </a:p>
        </p:txBody>
      </p:sp>
      <p:sp>
        <p:nvSpPr>
          <p:cNvPr id="723" name="Google Shape;723;p3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724" name="Google Shape;724;p35"/>
          <p:cNvSpPr txBox="1"/>
          <p:nvPr/>
        </p:nvSpPr>
        <p:spPr>
          <a:xfrm>
            <a:off x="952500" y="1094025"/>
            <a:ext cx="98292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Parameters:</a:t>
            </a:r>
            <a:endParaRPr sz="1600" b="1"/>
          </a:p>
          <a:p>
            <a:pPr marL="0" lvl="0" indent="0" algn="l" rtl="0">
              <a:spcBef>
                <a:spcPts val="0"/>
              </a:spcBef>
              <a:spcAft>
                <a:spcPts val="0"/>
              </a:spcAft>
              <a:buNone/>
            </a:pPr>
            <a:r>
              <a:rPr lang="en-US" sz="1500" b="1">
                <a:latin typeface="Calibri"/>
                <a:ea typeface="Calibri"/>
                <a:cs typeface="Calibri"/>
                <a:sym typeface="Calibri"/>
              </a:rPr>
              <a:t>Learning Rate = 0.0001 Weight decay = 0.05 Batch Size = 24 Dropout Rate =0.3 Gradient Accumulation Step = 2 Epoch = 50</a:t>
            </a:r>
            <a:endParaRPr sz="1500" b="1">
              <a:latin typeface="Calibri"/>
              <a:ea typeface="Calibri"/>
              <a:cs typeface="Calibri"/>
              <a:sym typeface="Calibri"/>
            </a:endParaRPr>
          </a:p>
        </p:txBody>
      </p:sp>
      <p:pic>
        <p:nvPicPr>
          <p:cNvPr id="2" name="Picture 1" descr="Screenshot 2023-11-28 at 8.16.10 PM"/>
          <p:cNvPicPr>
            <a:picLocks noChangeAspect="1"/>
          </p:cNvPicPr>
          <p:nvPr/>
        </p:nvPicPr>
        <p:blipFill>
          <a:blip r:embed="rId3"/>
          <a:stretch>
            <a:fillRect/>
          </a:stretch>
        </p:blipFill>
        <p:spPr>
          <a:xfrm>
            <a:off x="393700" y="2044065"/>
            <a:ext cx="11379200" cy="4378960"/>
          </a:xfrm>
          <a:prstGeom prst="rect">
            <a:avLst/>
          </a:prstGeom>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30" name="Shape 730"/>
        <p:cNvGrpSpPr/>
        <p:nvPr/>
      </p:nvGrpSpPr>
      <p:grpSpPr>
        <a:xfrm>
          <a:off x="0" y="0"/>
          <a:ext cx="0" cy="0"/>
          <a:chOff x="0" y="0"/>
          <a:chExt cx="0" cy="0"/>
        </a:xfrm>
      </p:grpSpPr>
      <p:grpSp>
        <p:nvGrpSpPr>
          <p:cNvPr id="731" name="Google Shape;731;p36"/>
          <p:cNvGrpSpPr/>
          <p:nvPr/>
        </p:nvGrpSpPr>
        <p:grpSpPr>
          <a:xfrm>
            <a:off x="0" y="0"/>
            <a:ext cx="12192001" cy="6858000"/>
            <a:chOff x="0" y="0"/>
            <a:chExt cx="12192001" cy="6858000"/>
          </a:xfrm>
        </p:grpSpPr>
        <p:pic>
          <p:nvPicPr>
            <p:cNvPr id="732" name="Google Shape;732;p36"/>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33" name="Google Shape;733;p36"/>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34" name="Google Shape;734;p36"/>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35" name="Google Shape;735;p36"/>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36" name="Google Shape;736;p36"/>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37" name="Google Shape;737;p36"/>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38" name="Google Shape;738;p36"/>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39" name="Google Shape;739;p36"/>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740" name="Google Shape;740;p36"/>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741" name="Google Shape;741;p36"/>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42" name="Google Shape;742;p36"/>
          <p:cNvSpPr/>
          <p:nvPr/>
        </p:nvSpPr>
        <p:spPr>
          <a:xfrm rot="1555494">
            <a:off x="11745490" y="523358"/>
            <a:ext cx="45751" cy="22792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43" name="Google Shape;743;p36"/>
          <p:cNvSpPr txBox="1"/>
          <p:nvPr/>
        </p:nvSpPr>
        <p:spPr>
          <a:xfrm>
            <a:off x="838200" y="597206"/>
            <a:ext cx="3962700" cy="320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Result Comparison</a:t>
            </a:r>
            <a:endParaRPr sz="1100" b="0" i="0" u="none" strike="noStrike" cap="none">
              <a:solidFill>
                <a:schemeClr val="dk1"/>
              </a:solidFill>
              <a:latin typeface="Calibri"/>
              <a:ea typeface="Calibri"/>
              <a:cs typeface="Calibri"/>
              <a:sym typeface="Calibri"/>
            </a:endParaRPr>
          </a:p>
        </p:txBody>
      </p:sp>
      <p:pic>
        <p:nvPicPr>
          <p:cNvPr id="744" name="Google Shape;744;p36"/>
          <p:cNvPicPr preferRelativeResize="0"/>
          <p:nvPr/>
        </p:nvPicPr>
        <p:blipFill>
          <a:blip r:embed="rId3"/>
          <a:stretch>
            <a:fillRect/>
          </a:stretch>
        </p:blipFill>
        <p:spPr>
          <a:xfrm>
            <a:off x="6167275" y="2030987"/>
            <a:ext cx="5530701" cy="3686251"/>
          </a:xfrm>
          <a:prstGeom prst="rect">
            <a:avLst/>
          </a:prstGeom>
          <a:noFill/>
          <a:ln>
            <a:noFill/>
          </a:ln>
        </p:spPr>
      </p:pic>
      <p:pic>
        <p:nvPicPr>
          <p:cNvPr id="745" name="Google Shape;745;p36"/>
          <p:cNvPicPr preferRelativeResize="0"/>
          <p:nvPr/>
        </p:nvPicPr>
        <p:blipFill>
          <a:blip r:embed="rId4"/>
          <a:stretch>
            <a:fillRect/>
          </a:stretch>
        </p:blipFill>
        <p:spPr>
          <a:xfrm>
            <a:off x="352425" y="2030963"/>
            <a:ext cx="5403827" cy="3601675"/>
          </a:xfrm>
          <a:prstGeom prst="rect">
            <a:avLst/>
          </a:prstGeom>
          <a:noFill/>
          <a:ln>
            <a:noFill/>
          </a:ln>
        </p:spPr>
      </p:pic>
      <p:sp>
        <p:nvSpPr>
          <p:cNvPr id="746" name="Google Shape;746;p36"/>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34"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08</a:t>
            </a:r>
            <a:endParaRPr sz="1100" b="0" i="0" u="none" strike="noStrike" cap="none">
              <a:solidFill>
                <a:schemeClr val="dk1"/>
              </a:solidFill>
              <a:latin typeface="Calibri"/>
              <a:ea typeface="Calibri"/>
              <a:cs typeface="Calibri"/>
              <a:sym typeface="Calibri"/>
            </a:endParaRPr>
          </a:p>
        </p:txBody>
      </p:sp>
      <p:sp>
        <p:nvSpPr>
          <p:cNvPr id="145" name="Google Shape;145;p15"/>
          <p:cNvSpPr txBox="1"/>
          <p:nvPr/>
        </p:nvSpPr>
        <p:spPr>
          <a:xfrm>
            <a:off x="1482039" y="3474225"/>
            <a:ext cx="5171224"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Project Management</a:t>
            </a:r>
            <a:endParaRPr sz="1100" b="0" i="0" u="none" strike="noStrike" cap="non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2"/>
          <a:srcRect/>
          <a:stretch>
            <a:fillRect/>
          </a:stretch>
        </p:blipFill>
        <p:spPr>
          <a:xfrm>
            <a:off x="6338608" y="762000"/>
            <a:ext cx="4961964" cy="3721473"/>
          </a:xfrm>
          <a:prstGeom prst="rect">
            <a:avLst/>
          </a:prstGeom>
          <a:noFill/>
          <a:ln>
            <a:noFill/>
          </a:ln>
        </p:spPr>
      </p:pic>
      <p:sp>
        <p:nvSpPr>
          <p:cNvPr id="149" name="Google Shape;149;p1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30" name="Shape 730"/>
        <p:cNvGrpSpPr/>
        <p:nvPr/>
      </p:nvGrpSpPr>
      <p:grpSpPr>
        <a:xfrm>
          <a:off x="0" y="0"/>
          <a:ext cx="0" cy="0"/>
          <a:chOff x="0" y="0"/>
          <a:chExt cx="0" cy="0"/>
        </a:xfrm>
      </p:grpSpPr>
      <p:grpSp>
        <p:nvGrpSpPr>
          <p:cNvPr id="731" name="Google Shape;731;p36"/>
          <p:cNvGrpSpPr/>
          <p:nvPr/>
        </p:nvGrpSpPr>
        <p:grpSpPr>
          <a:xfrm>
            <a:off x="0" y="0"/>
            <a:ext cx="12192001" cy="6858000"/>
            <a:chOff x="0" y="0"/>
            <a:chExt cx="12192001" cy="6858000"/>
          </a:xfrm>
        </p:grpSpPr>
        <p:pic>
          <p:nvPicPr>
            <p:cNvPr id="732" name="Google Shape;732;p36"/>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33" name="Google Shape;733;p36"/>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34" name="Google Shape;734;p36"/>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35" name="Google Shape;735;p36"/>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36" name="Google Shape;736;p36"/>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37" name="Google Shape;737;p36"/>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38" name="Google Shape;738;p36"/>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39" name="Google Shape;739;p36"/>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740" name="Google Shape;740;p36"/>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743" name="Google Shape;743;p36"/>
          <p:cNvSpPr txBox="1"/>
          <p:nvPr/>
        </p:nvSpPr>
        <p:spPr>
          <a:xfrm>
            <a:off x="838200" y="596900"/>
            <a:ext cx="7718425" cy="31813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Project Management : Implementation Status Report</a:t>
            </a:r>
            <a:endParaRPr sz="1100" b="0" i="0" u="none" strike="noStrike" cap="none">
              <a:solidFill>
                <a:schemeClr val="dk1"/>
              </a:solidFill>
              <a:latin typeface="Calibri"/>
              <a:ea typeface="Calibri"/>
              <a:cs typeface="Calibri"/>
              <a:sym typeface="Calibri"/>
            </a:endParaRPr>
          </a:p>
        </p:txBody>
      </p:sp>
      <p:sp>
        <p:nvSpPr>
          <p:cNvPr id="746" name="Google Shape;746;p36"/>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Google Shape;743;p36"/>
          <p:cNvSpPr txBox="1"/>
          <p:nvPr/>
        </p:nvSpPr>
        <p:spPr>
          <a:xfrm>
            <a:off x="838200" y="988695"/>
            <a:ext cx="11026775" cy="5545455"/>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800" b="1">
                <a:solidFill>
                  <a:srgbClr val="225870"/>
                </a:solidFill>
                <a:latin typeface="Microsoft Yahei"/>
                <a:ea typeface="Microsoft Yahei"/>
                <a:cs typeface="Microsoft Yahei"/>
                <a:sym typeface="Microsoft Yahei"/>
              </a:rPr>
              <a:t>Work Completed :</a:t>
            </a:r>
            <a:endParaRPr lang="en-US" sz="1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endParaRPr lang="en-US" sz="1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1)Exploratory Data Analysis</a:t>
            </a:r>
            <a:endParaRPr sz="1100" b="0" i="0" u="none" strike="noStrike" cap="none">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In our hateful meme detection project, our team conducted an exploratory data analysis (EDA) on the dataset to gain valuable insights into its characteristics. Through this process, we explored various graphs and visualizations to better understand the distribution of data, identify patterns, and uncover potential relationships between different features. </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EDA, Pavan Ganta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Pavan Ganta : 100%</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Font typeface="Arial" panose="020B0604020202020204" pitchFamily="34" charset="0"/>
              <a:buNone/>
            </a:pPr>
            <a:r>
              <a:rPr lang="en-US" sz="1100" b="1">
                <a:solidFill>
                  <a:srgbClr val="225870"/>
                </a:solidFill>
                <a:latin typeface="Microsoft Yahei"/>
                <a:ea typeface="Microsoft Yahei"/>
                <a:cs typeface="Microsoft Yahei"/>
                <a:sym typeface="Microsoft Yahei"/>
              </a:rPr>
              <a:t>2)Text CNN</a:t>
            </a:r>
            <a:endParaRPr lang="en-US" sz="1100" b="0" i="0" u="none" strike="noStrike" cap="none">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The TextCNN model in our hateful meme detection project employs Convolutional Neural Networks to extract local patterns from textual data, enhancing its ability to classify memes effectively. </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Text CNN, Rajasekhar Ponnuru ,Pavan Ganta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Rajasekhar Ponnuru : 33.3%, Pavan Ganta : 33.4%, Srichandan Kota : 33.3%</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b="0" i="0" u="none" strike="noStrike" cap="none">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3)Face Recognition</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face recognition system utilizes deep learning techniques, specifically a pretrained ResNet model, to accurately identify and verify faces. The ResNet architecture enables effective feature extraction, allowing the model to discern intricate facial details.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Face Recognition,Rajasekhar Ponnuru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Rajasekhar Ponnuru : 75%, Srichandan Kota : 25%</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4)Object Detection</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Object detection in our project employs the YOLO (You Only Look Once) algorithm, a state-of-the-art deep learning approach. YOLO enables real-time detection of multiple objects within images, exhibiting high accuracy and efficiency. </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Object Detection, Rajasekhar Ponnuru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Rajasekhar Ponnuru : 75%, Srichandan Kota : 25%</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Font typeface="Arial" panose="020B0604020202020204" pitchFamily="34" charset="0"/>
              <a:buNone/>
            </a:pPr>
            <a:r>
              <a:rPr lang="en-US" sz="1100" b="1">
                <a:solidFill>
                  <a:srgbClr val="225870"/>
                </a:solidFill>
                <a:latin typeface="Microsoft Yahei"/>
                <a:ea typeface="Microsoft Yahei"/>
                <a:cs typeface="Microsoft Yahei"/>
                <a:sym typeface="Microsoft Yahei"/>
              </a:rPr>
              <a:t>5)Emotion Race &amp; Age Detection</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The project includes emotion, age, and gender detection using pre-trained deep learning models. For emotion detection, we utilize a Convolutional Neural Network (CNN) architecture trained on diverse facial expression datasets. Age and gender are determined through a separate model, likely a combination of CNNs and other techniques trained on datasets annotated with age and gender labels.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Emotion, Race and Age Detection, Pavan Ganta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Pavan Ganta : 60%, Srichandan Kota : 40%</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30" name="Shape 730"/>
        <p:cNvGrpSpPr/>
        <p:nvPr/>
      </p:nvGrpSpPr>
      <p:grpSpPr>
        <a:xfrm>
          <a:off x="0" y="0"/>
          <a:ext cx="0" cy="0"/>
          <a:chOff x="0" y="0"/>
          <a:chExt cx="0" cy="0"/>
        </a:xfrm>
      </p:grpSpPr>
      <p:grpSp>
        <p:nvGrpSpPr>
          <p:cNvPr id="731" name="Google Shape;731;p36"/>
          <p:cNvGrpSpPr/>
          <p:nvPr/>
        </p:nvGrpSpPr>
        <p:grpSpPr>
          <a:xfrm>
            <a:off x="0" y="0"/>
            <a:ext cx="12192001" cy="6858000"/>
            <a:chOff x="0" y="0"/>
            <a:chExt cx="12192001" cy="6858000"/>
          </a:xfrm>
        </p:grpSpPr>
        <p:pic>
          <p:nvPicPr>
            <p:cNvPr id="732" name="Google Shape;732;p36"/>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33" name="Google Shape;733;p36"/>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34" name="Google Shape;734;p36"/>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35" name="Google Shape;735;p36"/>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36" name="Google Shape;736;p36"/>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37" name="Google Shape;737;p36"/>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38" name="Google Shape;738;p36"/>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39" name="Google Shape;739;p36"/>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740" name="Google Shape;740;p36"/>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743" name="Google Shape;743;p36"/>
          <p:cNvSpPr txBox="1"/>
          <p:nvPr/>
        </p:nvSpPr>
        <p:spPr>
          <a:xfrm>
            <a:off x="838200" y="596900"/>
            <a:ext cx="7718425" cy="31813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Project Management : Implementation Status Report</a:t>
            </a:r>
            <a:endParaRPr sz="1100" b="0" i="0" u="none" strike="noStrike" cap="none">
              <a:solidFill>
                <a:schemeClr val="dk1"/>
              </a:solidFill>
              <a:latin typeface="Calibri"/>
              <a:ea typeface="Calibri"/>
              <a:cs typeface="Calibri"/>
              <a:sym typeface="Calibri"/>
            </a:endParaRPr>
          </a:p>
        </p:txBody>
      </p:sp>
      <p:sp>
        <p:nvSpPr>
          <p:cNvPr id="746" name="Google Shape;746;p36"/>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2" name="Google Shape;743;p36"/>
          <p:cNvSpPr txBox="1"/>
          <p:nvPr/>
        </p:nvSpPr>
        <p:spPr>
          <a:xfrm>
            <a:off x="652780" y="1327150"/>
            <a:ext cx="11120120" cy="4824730"/>
          </a:xfrm>
          <a:prstGeom prst="rect">
            <a:avLst/>
          </a:prstGeom>
          <a:solidFill>
            <a:srgbClr val="FFFFFF">
              <a:alpha val="0"/>
            </a:srgbClr>
          </a:solidFill>
          <a:ln>
            <a:noFill/>
          </a:ln>
        </p:spPr>
        <p:txBody>
          <a:bodyPr spcFirstLastPara="1" wrap="square" lIns="45700" tIns="22850" rIns="45700" bIns="22850" anchor="t" anchorCtr="0">
            <a:spAutoFit/>
          </a:bodyPr>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6)BERT</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n our project focused on detecting hateful memes, BERT (Bidirectional Encoder Representations from Transformers) plays a crucial role in understanding contextual information within textual content. </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To successfully do BERT, Rajasekhar Ponnuru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Rajasekhar Ponnuru : 75%, Srichandan Kota : 25%</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Font typeface="Arial" panose="020B0604020202020204" pitchFamily="34" charset="0"/>
              <a:buNone/>
            </a:pPr>
            <a:endParaRPr lang="en-US" sz="1100" b="0" i="0" u="none" strike="noStrike" cap="none">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7)OCR</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In the context of our project, Optical Character Recognition (OCR) is utilized to extract text information from images and memes.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a:t>
            </a:r>
            <a:r>
              <a:rPr lang="en-US" sz="1100">
                <a:solidFill>
                  <a:schemeClr val="dk1"/>
                </a:solidFill>
                <a:latin typeface="Calibri"/>
                <a:ea typeface="Calibri"/>
                <a:cs typeface="Calibri"/>
                <a:sym typeface="Calibri"/>
              </a:rPr>
              <a:t>To successfully do OCR, Rajasekhar Ponnuru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a:t>
            </a:r>
            <a:r>
              <a:rPr lang="en-US" sz="1100">
                <a:solidFill>
                  <a:schemeClr val="dk1"/>
                </a:solidFill>
                <a:latin typeface="Calibri"/>
                <a:ea typeface="Calibri"/>
                <a:cs typeface="Calibri"/>
                <a:sym typeface="Calibri"/>
              </a:rPr>
              <a:t>Rajasekhar Ponnuru : 75%, Srichandan Kota : 25%</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Font typeface="Arial" panose="020B0604020202020204" pitchFamily="34" charset="0"/>
              <a:buNone/>
            </a:pPr>
            <a:r>
              <a:rPr lang="en-US" sz="1100" b="1">
                <a:solidFill>
                  <a:srgbClr val="225870"/>
                </a:solidFill>
                <a:latin typeface="Microsoft Yahei"/>
                <a:ea typeface="Microsoft Yahei"/>
                <a:cs typeface="Microsoft Yahei"/>
                <a:sym typeface="Microsoft Yahei"/>
              </a:rPr>
              <a:t>8)TF_IDF</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We have implemented multiple machine learning classifiers, including Logistic Regression (LR), Support Vector Machine (SVM), k-Nearest Neighbors (KNN), Random Forest (RF), and Naive Bayes (NB). Each of these classifiers serves as a distinct model for hateful meme detection, leveraging diverse algorithms and approaches to achieve optimal performance.</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a:t>
            </a:r>
            <a:r>
              <a:rPr lang="en-US" sz="1100">
                <a:solidFill>
                  <a:schemeClr val="dk1"/>
                </a:solidFill>
                <a:latin typeface="Calibri"/>
                <a:ea typeface="Calibri"/>
                <a:cs typeface="Calibri"/>
                <a:sym typeface="Calibri"/>
              </a:rPr>
              <a:t>To successfully do TF_IDF, Pavan Ganta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a:t>
            </a:r>
            <a:r>
              <a:rPr lang="en-US" sz="1100">
                <a:solidFill>
                  <a:schemeClr val="dk1"/>
                </a:solidFill>
                <a:latin typeface="Calibri"/>
                <a:ea typeface="Calibri"/>
                <a:cs typeface="Calibri"/>
                <a:sym typeface="Calibri"/>
              </a:rPr>
              <a:t>Pavan Ganta : 70%, Srichandan Kota : 30%</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b="0" i="0" u="none" strike="noStrike" cap="none">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9)RESNET</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In our project, we have incorporated ResNet, a deep convolutional neural network architecture renowned for its effectiveness in image classification tasks.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a:t>
            </a:r>
            <a:r>
              <a:rPr lang="en-US" sz="1100">
                <a:solidFill>
                  <a:schemeClr val="dk1"/>
                </a:solidFill>
                <a:latin typeface="Calibri"/>
                <a:ea typeface="Calibri"/>
                <a:cs typeface="Calibri"/>
                <a:sym typeface="Calibri"/>
              </a:rPr>
              <a:t>To successfully do Resnet, Pavan Ganta &amp;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a:t>
            </a:r>
            <a:r>
              <a:rPr lang="en-US" sz="1100">
                <a:solidFill>
                  <a:schemeClr val="dk1"/>
                </a:solidFill>
                <a:latin typeface="Calibri"/>
                <a:ea typeface="Calibri"/>
                <a:cs typeface="Calibri"/>
                <a:sym typeface="Calibri"/>
              </a:rPr>
              <a:t>Pavan Ganta : 70%, Srichandan Kota : 30%</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endParaRPr lang="en-US" sz="1100">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100" b="1">
                <a:solidFill>
                  <a:srgbClr val="225870"/>
                </a:solidFill>
                <a:latin typeface="Microsoft Yahei"/>
                <a:ea typeface="Microsoft Yahei"/>
                <a:cs typeface="Microsoft Yahei"/>
                <a:sym typeface="Microsoft Yahei"/>
              </a:rPr>
              <a:t>10)VisualBERT</a:t>
            </a:r>
            <a:endParaRPr lang="en-US" sz="1100" b="1">
              <a:solidFill>
                <a:srgbClr val="225870"/>
              </a:solidFill>
              <a:latin typeface="Microsoft Yahei"/>
              <a:ea typeface="Microsoft Yahei"/>
              <a:cs typeface="Microsoft Yahei"/>
              <a:sym typeface="Microsoft Yahe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Description : In the context of our hateful meme detection project, VisualBERT has been employed as a powerful model combining both textual and visual information. VisualBERT integrates BERT (Bidirectional Encoder Representations from Transformers) with visual information, enabling the model to understand and process multimodal inputs.</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Responsibility : </a:t>
            </a:r>
            <a:r>
              <a:rPr lang="en-US" sz="1100">
                <a:solidFill>
                  <a:schemeClr val="dk1"/>
                </a:solidFill>
                <a:latin typeface="Calibri"/>
                <a:ea typeface="Calibri"/>
                <a:cs typeface="Calibri"/>
                <a:sym typeface="Calibri"/>
              </a:rPr>
              <a:t>To successfully do VisualBERT, Srichandan Kota</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Contributions : </a:t>
            </a:r>
            <a:r>
              <a:rPr lang="en-US" sz="1100">
                <a:solidFill>
                  <a:schemeClr val="dk1"/>
                </a:solidFill>
                <a:latin typeface="Calibri"/>
                <a:ea typeface="Calibri"/>
                <a:cs typeface="Calibri"/>
                <a:sym typeface="Calibri"/>
              </a:rPr>
              <a:t>Srichandan Kota : 100%</a:t>
            </a:r>
            <a:endParaRPr lang="en-US" sz="1100">
              <a:solidFill>
                <a:schemeClr val="dk1"/>
              </a:solidFill>
              <a:latin typeface="Calibri"/>
              <a:ea typeface="Calibri"/>
              <a:cs typeface="Calibri"/>
              <a:sym typeface="Calibri"/>
            </a:endParaRPr>
          </a:p>
          <a:p>
            <a:pPr marL="171450" marR="0" lvl="0" indent="-171450" algn="l" rtl="0">
              <a:lnSpc>
                <a:spcPct val="81000"/>
              </a:lnSpc>
              <a:spcBef>
                <a:spcPts val="0"/>
              </a:spcBef>
              <a:spcAft>
                <a:spcPts val="0"/>
              </a:spcAft>
              <a:buFont typeface="Arial" panose="020B0604020202020204" pitchFamily="34" charset="0"/>
              <a:buChar char="•"/>
            </a:pPr>
            <a:r>
              <a:rPr lang="en-US" sz="1100">
                <a:solidFill>
                  <a:schemeClr val="dk1"/>
                </a:solidFill>
                <a:latin typeface="Calibri"/>
                <a:ea typeface="Calibri"/>
                <a:cs typeface="Calibri"/>
                <a:sym typeface="Calibri"/>
              </a:rPr>
              <a:t> Issues/Concerns : No issues/Concerns</a:t>
            </a:r>
            <a:endParaRPr lang="en-US" sz="11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grpSp>
        <p:nvGrpSpPr>
          <p:cNvPr id="770" name="Google Shape;770;p38"/>
          <p:cNvGrpSpPr/>
          <p:nvPr/>
        </p:nvGrpSpPr>
        <p:grpSpPr>
          <a:xfrm>
            <a:off x="0" y="0"/>
            <a:ext cx="12192001" cy="6858000"/>
            <a:chOff x="0" y="0"/>
            <a:chExt cx="12192001" cy="6858000"/>
          </a:xfrm>
        </p:grpSpPr>
        <p:pic>
          <p:nvPicPr>
            <p:cNvPr id="771" name="Google Shape;771;p38"/>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72" name="Google Shape;772;p38"/>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73" name="Google Shape;773;p38"/>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74" name="Google Shape;774;p38"/>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75" name="Google Shape;775;p38"/>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76" name="Google Shape;776;p38"/>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77" name="Google Shape;777;p38"/>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78" name="Google Shape;778;p38"/>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779" name="Google Shape;779;p38"/>
          <p:cNvSpPr txBox="1"/>
          <p:nvPr/>
        </p:nvSpPr>
        <p:spPr>
          <a:xfrm>
            <a:off x="522700" y="6483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Conclusions</a:t>
            </a:r>
            <a:endParaRPr sz="2800" b="1">
              <a:solidFill>
                <a:srgbClr val="225870"/>
              </a:solidFill>
              <a:latin typeface="Microsoft Yahei"/>
              <a:ea typeface="Microsoft Yahei"/>
              <a:cs typeface="Microsoft Yahei"/>
              <a:sym typeface="Microsoft Yahei"/>
            </a:endParaRPr>
          </a:p>
        </p:txBody>
      </p:sp>
      <p:sp>
        <p:nvSpPr>
          <p:cNvPr id="780" name="Google Shape;780;p38"/>
          <p:cNvSpPr txBox="1"/>
          <p:nvPr/>
        </p:nvSpPr>
        <p:spPr>
          <a:xfrm>
            <a:off x="522700" y="1714350"/>
            <a:ext cx="109365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In this project, we proposed different kinds of classification models for hateful memes, including text-based unimodal, image-based unimodal and text-image-based multimodal models. However, all these models have  performance that is not that satisfactory.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Therefore, we proposed a new model that first extract more labels including objects, human races, genders and emotions to expand our feature vector. The performance increases in terms of accuracy, recall, precision and auroc. This indicates that our attempts to add more tags to construct our new features actually make sense.</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However, currently our labels are still not representative especially for objects. We could train more specific models that could detect more important objects instead of using pretrained models by others.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Although</a:t>
            </a:r>
            <a:r>
              <a:rPr lang="en-US" sz="1700"/>
              <a:t> finding more representative tags could make effects, the project itself has its limitation. According to the initiator of the project, even manual classification of these memes could only achieve an accuracy of </a:t>
            </a:r>
            <a:r>
              <a:rPr lang="en-US" sz="1700" b="1"/>
              <a:t>84%</a:t>
            </a:r>
            <a:r>
              <a:rPr lang="en-US" sz="1700"/>
              <a:t>. So unlike </a:t>
            </a:r>
            <a:r>
              <a:rPr lang="en-US" sz="1700"/>
              <a:t>traditional</a:t>
            </a:r>
            <a:r>
              <a:rPr lang="en-US" sz="1700"/>
              <a:t> image or text classification tasks, meme detection includes some more complicated logic reasoning that is hard for machine to detect.</a:t>
            </a:r>
            <a:endParaRPr sz="1700"/>
          </a:p>
        </p:txBody>
      </p:sp>
      <p:sp>
        <p:nvSpPr>
          <p:cNvPr id="781" name="Google Shape;781;p38"/>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785" name="Shape 785"/>
        <p:cNvGrpSpPr/>
        <p:nvPr/>
      </p:nvGrpSpPr>
      <p:grpSpPr>
        <a:xfrm>
          <a:off x="0" y="0"/>
          <a:ext cx="0" cy="0"/>
          <a:chOff x="0" y="0"/>
          <a:chExt cx="0" cy="0"/>
        </a:xfrm>
      </p:grpSpPr>
      <p:grpSp>
        <p:nvGrpSpPr>
          <p:cNvPr id="786" name="Google Shape;786;p39"/>
          <p:cNvGrpSpPr/>
          <p:nvPr/>
        </p:nvGrpSpPr>
        <p:grpSpPr>
          <a:xfrm>
            <a:off x="0" y="0"/>
            <a:ext cx="12192001" cy="6858000"/>
            <a:chOff x="0" y="0"/>
            <a:chExt cx="12192001" cy="6858000"/>
          </a:xfrm>
        </p:grpSpPr>
        <p:pic>
          <p:nvPicPr>
            <p:cNvPr id="787" name="Google Shape;787;p39"/>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788" name="Google Shape;788;p39"/>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789" name="Google Shape;789;p39"/>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790" name="Google Shape;790;p39"/>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791" name="Google Shape;791;p39"/>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792" name="Google Shape;792;p39"/>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793" name="Google Shape;793;p39"/>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794" name="Google Shape;794;p39"/>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795" name="Google Shape;795;p39"/>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796" name="Google Shape;796;p39"/>
          <p:cNvSpPr txBox="1"/>
          <p:nvPr/>
        </p:nvSpPr>
        <p:spPr>
          <a:xfrm>
            <a:off x="215900" y="6321425"/>
            <a:ext cx="1765200" cy="1833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7" name="Google Shape;797;p39"/>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8" name="Google Shape;798;p39"/>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9" name="Google Shape;799;p39"/>
          <p:cNvSpPr txBox="1"/>
          <p:nvPr/>
        </p:nvSpPr>
        <p:spPr>
          <a:xfrm>
            <a:off x="838200" y="597206"/>
            <a:ext cx="39627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Future Work</a:t>
            </a:r>
            <a:endParaRPr sz="2800" b="1">
              <a:solidFill>
                <a:srgbClr val="225870"/>
              </a:solidFill>
              <a:latin typeface="Microsoft Yahei"/>
              <a:ea typeface="Microsoft Yahei"/>
              <a:cs typeface="Microsoft Yahei"/>
              <a:sym typeface="Microsoft Yahei"/>
            </a:endParaRPr>
          </a:p>
        </p:txBody>
      </p:sp>
      <p:grpSp>
        <p:nvGrpSpPr>
          <p:cNvPr id="800" name="Google Shape;800;p39"/>
          <p:cNvGrpSpPr/>
          <p:nvPr/>
        </p:nvGrpSpPr>
        <p:grpSpPr>
          <a:xfrm>
            <a:off x="1080121" y="1794598"/>
            <a:ext cx="9658618" cy="3571874"/>
            <a:chOff x="1080121" y="1794598"/>
            <a:chExt cx="9658618" cy="3571874"/>
          </a:xfrm>
        </p:grpSpPr>
        <p:sp>
          <p:nvSpPr>
            <p:cNvPr id="801" name="Google Shape;801;p39"/>
            <p:cNvSpPr/>
            <p:nvPr/>
          </p:nvSpPr>
          <p:spPr>
            <a:xfrm>
              <a:off x="2307184" y="1794598"/>
              <a:ext cx="1699329" cy="1169671"/>
            </a:xfrm>
            <a:custGeom>
              <a:avLst/>
              <a:gdLst/>
              <a:ahLst/>
              <a:cxnLst/>
              <a:rect l="l" t="t" r="r" b="b"/>
              <a:pathLst>
                <a:path w="1699329" h="1169671" extrusionOk="0">
                  <a:moveTo>
                    <a:pt x="849811" y="0"/>
                  </a:moveTo>
                  <a:cubicBezTo>
                    <a:pt x="951561" y="0"/>
                    <a:pt x="1053263" y="50313"/>
                    <a:pt x="1111294" y="150940"/>
                  </a:cubicBezTo>
                  <a:lnTo>
                    <a:pt x="1699328" y="1169671"/>
                  </a:lnTo>
                  <a:lnTo>
                    <a:pt x="0" y="1169671"/>
                  </a:lnTo>
                  <a:lnTo>
                    <a:pt x="588032" y="150940"/>
                  </a:lnTo>
                  <a:cubicBezTo>
                    <a:pt x="646259" y="50313"/>
                    <a:pt x="748060" y="0"/>
                    <a:pt x="849811" y="0"/>
                  </a:cubicBezTo>
                  <a:close/>
                </a:path>
              </a:pathLst>
            </a:custGeom>
            <a:solidFill>
              <a:srgbClr val="E7E6E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2" name="Google Shape;802;p39"/>
            <p:cNvSpPr/>
            <p:nvPr/>
          </p:nvSpPr>
          <p:spPr>
            <a:xfrm>
              <a:off x="1080121" y="4291419"/>
              <a:ext cx="4153463" cy="1075053"/>
            </a:xfrm>
            <a:custGeom>
              <a:avLst/>
              <a:gdLst/>
              <a:ahLst/>
              <a:cxnLst/>
              <a:rect l="l" t="t" r="r" b="b"/>
              <a:pathLst>
                <a:path w="4153463" h="1075053" extrusionOk="0">
                  <a:moveTo>
                    <a:pt x="461007" y="0"/>
                  </a:moveTo>
                  <a:lnTo>
                    <a:pt x="3692457" y="0"/>
                  </a:lnTo>
                  <a:lnTo>
                    <a:pt x="4051565" y="622134"/>
                  </a:lnTo>
                  <a:cubicBezTo>
                    <a:pt x="4153463" y="798231"/>
                    <a:pt x="4054899" y="1012925"/>
                    <a:pt x="3872898" y="1063847"/>
                  </a:cubicBezTo>
                  <a:lnTo>
                    <a:pt x="3790134" y="1075053"/>
                  </a:lnTo>
                  <a:lnTo>
                    <a:pt x="363331" y="1075053"/>
                  </a:lnTo>
                  <a:lnTo>
                    <a:pt x="280566" y="1063847"/>
                  </a:lnTo>
                  <a:cubicBezTo>
                    <a:pt x="98565" y="1012925"/>
                    <a:pt x="0" y="798231"/>
                    <a:pt x="101898" y="622134"/>
                  </a:cubicBez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3" name="Google Shape;803;p39"/>
            <p:cNvSpPr/>
            <p:nvPr/>
          </p:nvSpPr>
          <p:spPr>
            <a:xfrm>
              <a:off x="1586573" y="3043009"/>
              <a:ext cx="3140549" cy="1169671"/>
            </a:xfrm>
            <a:custGeom>
              <a:avLst/>
              <a:gdLst/>
              <a:ahLst/>
              <a:cxnLst/>
              <a:rect l="l" t="t" r="r" b="b"/>
              <a:pathLst>
                <a:path w="3140549" h="1169671" extrusionOk="0">
                  <a:moveTo>
                    <a:pt x="675160" y="0"/>
                  </a:moveTo>
                  <a:lnTo>
                    <a:pt x="2465389" y="0"/>
                  </a:lnTo>
                  <a:lnTo>
                    <a:pt x="3140549" y="1169671"/>
                  </a:lnTo>
                  <a:lnTo>
                    <a:pt x="0" y="1169671"/>
                  </a:lnTo>
                  <a:close/>
                </a:path>
              </a:pathLst>
            </a:custGeom>
            <a:solidFill>
              <a:srgbClr val="A5A5A5"/>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4" name="Google Shape;804;p39"/>
            <p:cNvSpPr/>
            <p:nvPr/>
          </p:nvSpPr>
          <p:spPr>
            <a:xfrm>
              <a:off x="3004024" y="2271790"/>
              <a:ext cx="306160" cy="372717"/>
            </a:xfrm>
            <a:custGeom>
              <a:avLst/>
              <a:gdLst/>
              <a:ahLst/>
              <a:cxnLst/>
              <a:rect l="l" t="t" r="r" b="b"/>
              <a:pathLst>
                <a:path w="306160" h="372717" extrusionOk="0">
                  <a:moveTo>
                    <a:pt x="198338" y="0"/>
                  </a:moveTo>
                  <a:cubicBezTo>
                    <a:pt x="205660" y="0"/>
                    <a:pt x="212315" y="2663"/>
                    <a:pt x="216974" y="7987"/>
                  </a:cubicBezTo>
                  <a:lnTo>
                    <a:pt x="216974" y="7987"/>
                  </a:lnTo>
                  <a:lnTo>
                    <a:pt x="298174" y="89186"/>
                  </a:lnTo>
                  <a:cubicBezTo>
                    <a:pt x="303498" y="94511"/>
                    <a:pt x="306160" y="101166"/>
                    <a:pt x="306160" y="107822"/>
                  </a:cubicBezTo>
                  <a:lnTo>
                    <a:pt x="306160" y="107822"/>
                  </a:lnTo>
                  <a:lnTo>
                    <a:pt x="306160" y="346095"/>
                  </a:lnTo>
                  <a:cubicBezTo>
                    <a:pt x="306160" y="360737"/>
                    <a:pt x="294180" y="372717"/>
                    <a:pt x="279538" y="372717"/>
                  </a:cubicBezTo>
                  <a:lnTo>
                    <a:pt x="279538" y="372717"/>
                  </a:lnTo>
                  <a:lnTo>
                    <a:pt x="26623" y="372717"/>
                  </a:lnTo>
                  <a:cubicBezTo>
                    <a:pt x="11981" y="372717"/>
                    <a:pt x="0" y="360737"/>
                    <a:pt x="0" y="346095"/>
                  </a:cubicBezTo>
                  <a:lnTo>
                    <a:pt x="0" y="346095"/>
                  </a:lnTo>
                  <a:lnTo>
                    <a:pt x="0" y="26623"/>
                  </a:lnTo>
                  <a:cubicBezTo>
                    <a:pt x="0" y="11981"/>
                    <a:pt x="11981" y="0"/>
                    <a:pt x="26623" y="0"/>
                  </a:cubicBezTo>
                  <a:lnTo>
                    <a:pt x="26623" y="0"/>
                  </a:lnTo>
                  <a:lnTo>
                    <a:pt x="198338" y="0"/>
                  </a:lnTo>
                  <a:close/>
                  <a:moveTo>
                    <a:pt x="198338" y="13312"/>
                  </a:moveTo>
                  <a:lnTo>
                    <a:pt x="26623" y="13312"/>
                  </a:lnTo>
                  <a:cubicBezTo>
                    <a:pt x="19301" y="13312"/>
                    <a:pt x="13312" y="19301"/>
                    <a:pt x="13312" y="26623"/>
                  </a:cubicBezTo>
                  <a:lnTo>
                    <a:pt x="13312" y="26623"/>
                  </a:lnTo>
                  <a:lnTo>
                    <a:pt x="13312" y="346095"/>
                  </a:lnTo>
                  <a:cubicBezTo>
                    <a:pt x="13312" y="353416"/>
                    <a:pt x="19301" y="359406"/>
                    <a:pt x="26623" y="359406"/>
                  </a:cubicBezTo>
                  <a:lnTo>
                    <a:pt x="26623" y="359406"/>
                  </a:lnTo>
                  <a:lnTo>
                    <a:pt x="279538" y="359406"/>
                  </a:lnTo>
                  <a:cubicBezTo>
                    <a:pt x="286858" y="359406"/>
                    <a:pt x="292849" y="353416"/>
                    <a:pt x="292849" y="346095"/>
                  </a:cubicBezTo>
                  <a:lnTo>
                    <a:pt x="292849" y="346095"/>
                  </a:lnTo>
                  <a:lnTo>
                    <a:pt x="292849" y="107822"/>
                  </a:lnTo>
                  <a:cubicBezTo>
                    <a:pt x="292849" y="107157"/>
                    <a:pt x="292849" y="106491"/>
                    <a:pt x="292849" y="106491"/>
                  </a:cubicBezTo>
                  <a:lnTo>
                    <a:pt x="219636" y="106491"/>
                  </a:lnTo>
                  <a:cubicBezTo>
                    <a:pt x="208987" y="106491"/>
                    <a:pt x="200336" y="98504"/>
                    <a:pt x="199669" y="87855"/>
                  </a:cubicBezTo>
                  <a:lnTo>
                    <a:pt x="199669" y="86524"/>
                  </a:lnTo>
                  <a:lnTo>
                    <a:pt x="199669" y="13312"/>
                  </a:lnTo>
                  <a:cubicBezTo>
                    <a:pt x="199004" y="13312"/>
                    <a:pt x="198338" y="13312"/>
                    <a:pt x="198338" y="13312"/>
                  </a:cubicBezTo>
                  <a:lnTo>
                    <a:pt x="198338" y="13312"/>
                  </a:lnTo>
                  <a:close/>
                  <a:moveTo>
                    <a:pt x="173046" y="139769"/>
                  </a:moveTo>
                  <a:cubicBezTo>
                    <a:pt x="195011" y="139769"/>
                    <a:pt x="212980" y="157740"/>
                    <a:pt x="212980" y="179702"/>
                  </a:cubicBezTo>
                  <a:cubicBezTo>
                    <a:pt x="212980" y="201667"/>
                    <a:pt x="195011" y="219636"/>
                    <a:pt x="173046" y="219636"/>
                  </a:cubicBezTo>
                  <a:lnTo>
                    <a:pt x="173046" y="219636"/>
                  </a:lnTo>
                  <a:lnTo>
                    <a:pt x="119801" y="219636"/>
                  </a:lnTo>
                  <a:lnTo>
                    <a:pt x="119801" y="286194"/>
                  </a:lnTo>
                  <a:lnTo>
                    <a:pt x="106491" y="286194"/>
                  </a:lnTo>
                  <a:lnTo>
                    <a:pt x="106491" y="139769"/>
                  </a:lnTo>
                  <a:lnTo>
                    <a:pt x="173046" y="139769"/>
                  </a:lnTo>
                  <a:close/>
                  <a:moveTo>
                    <a:pt x="173046" y="153081"/>
                  </a:moveTo>
                  <a:lnTo>
                    <a:pt x="119801" y="153081"/>
                  </a:lnTo>
                  <a:lnTo>
                    <a:pt x="119801" y="206325"/>
                  </a:lnTo>
                  <a:lnTo>
                    <a:pt x="173046" y="206325"/>
                  </a:lnTo>
                  <a:cubicBezTo>
                    <a:pt x="187689" y="206325"/>
                    <a:pt x="199669" y="194346"/>
                    <a:pt x="199669" y="179702"/>
                  </a:cubicBezTo>
                  <a:cubicBezTo>
                    <a:pt x="199669" y="165061"/>
                    <a:pt x="187689" y="153081"/>
                    <a:pt x="173046" y="153081"/>
                  </a:cubicBezTo>
                  <a:lnTo>
                    <a:pt x="173046" y="153081"/>
                  </a:lnTo>
                  <a:close/>
                  <a:moveTo>
                    <a:pt x="212980" y="22630"/>
                  </a:moveTo>
                  <a:lnTo>
                    <a:pt x="212980" y="86524"/>
                  </a:lnTo>
                  <a:cubicBezTo>
                    <a:pt x="212980" y="89852"/>
                    <a:pt x="215643" y="92514"/>
                    <a:pt x="218971" y="93180"/>
                  </a:cubicBezTo>
                  <a:lnTo>
                    <a:pt x="219636" y="93180"/>
                  </a:lnTo>
                  <a:lnTo>
                    <a:pt x="283531" y="93180"/>
                  </a:lnTo>
                  <a:lnTo>
                    <a:pt x="212980" y="22630"/>
                  </a:ln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5" name="Google Shape;805;p39"/>
            <p:cNvSpPr/>
            <p:nvPr/>
          </p:nvSpPr>
          <p:spPr>
            <a:xfrm>
              <a:off x="2984137" y="3441917"/>
              <a:ext cx="346094" cy="372717"/>
            </a:xfrm>
            <a:custGeom>
              <a:avLst/>
              <a:gdLst/>
              <a:ahLst/>
              <a:cxnLst/>
              <a:rect l="l" t="t" r="r" b="b"/>
              <a:pathLst>
                <a:path w="346094" h="372717" extrusionOk="0">
                  <a:moveTo>
                    <a:pt x="252914" y="0"/>
                  </a:moveTo>
                  <a:cubicBezTo>
                    <a:pt x="267557" y="0"/>
                    <a:pt x="279537" y="11981"/>
                    <a:pt x="279537" y="26623"/>
                  </a:cubicBezTo>
                  <a:lnTo>
                    <a:pt x="279537" y="26623"/>
                  </a:lnTo>
                  <a:lnTo>
                    <a:pt x="279537" y="86524"/>
                  </a:lnTo>
                  <a:cubicBezTo>
                    <a:pt x="279537" y="101166"/>
                    <a:pt x="267557" y="113147"/>
                    <a:pt x="252914" y="113147"/>
                  </a:cubicBezTo>
                  <a:lnTo>
                    <a:pt x="252914" y="113147"/>
                  </a:lnTo>
                  <a:lnTo>
                    <a:pt x="179702" y="113147"/>
                  </a:lnTo>
                  <a:lnTo>
                    <a:pt x="179702" y="206326"/>
                  </a:lnTo>
                  <a:lnTo>
                    <a:pt x="292849" y="206326"/>
                  </a:lnTo>
                  <a:cubicBezTo>
                    <a:pt x="306826" y="206326"/>
                    <a:pt x="318804" y="217641"/>
                    <a:pt x="319471" y="231618"/>
                  </a:cubicBezTo>
                  <a:lnTo>
                    <a:pt x="319471" y="232949"/>
                  </a:lnTo>
                  <a:lnTo>
                    <a:pt x="319471" y="306162"/>
                  </a:lnTo>
                  <a:lnTo>
                    <a:pt x="326127" y="306162"/>
                  </a:lnTo>
                  <a:cubicBezTo>
                    <a:pt x="336776" y="306162"/>
                    <a:pt x="345427" y="314149"/>
                    <a:pt x="346094" y="324798"/>
                  </a:cubicBezTo>
                  <a:lnTo>
                    <a:pt x="346094" y="326129"/>
                  </a:lnTo>
                  <a:lnTo>
                    <a:pt x="346094" y="352750"/>
                  </a:lnTo>
                  <a:cubicBezTo>
                    <a:pt x="346094" y="364065"/>
                    <a:pt x="337441" y="372717"/>
                    <a:pt x="326127" y="372717"/>
                  </a:cubicBezTo>
                  <a:lnTo>
                    <a:pt x="326127" y="372717"/>
                  </a:lnTo>
                  <a:lnTo>
                    <a:pt x="299504" y="372717"/>
                  </a:lnTo>
                  <a:cubicBezTo>
                    <a:pt x="288188" y="372717"/>
                    <a:pt x="279537" y="364065"/>
                    <a:pt x="279537" y="352750"/>
                  </a:cubicBezTo>
                  <a:lnTo>
                    <a:pt x="279537" y="352750"/>
                  </a:lnTo>
                  <a:lnTo>
                    <a:pt x="279537" y="326129"/>
                  </a:lnTo>
                  <a:cubicBezTo>
                    <a:pt x="279537" y="314814"/>
                    <a:pt x="288188" y="306162"/>
                    <a:pt x="299504" y="306162"/>
                  </a:cubicBezTo>
                  <a:lnTo>
                    <a:pt x="299504" y="306162"/>
                  </a:lnTo>
                  <a:lnTo>
                    <a:pt x="306160" y="306162"/>
                  </a:lnTo>
                  <a:lnTo>
                    <a:pt x="306160" y="232949"/>
                  </a:lnTo>
                  <a:cubicBezTo>
                    <a:pt x="306160" y="225628"/>
                    <a:pt x="300835" y="220303"/>
                    <a:pt x="293515" y="219637"/>
                  </a:cubicBezTo>
                  <a:lnTo>
                    <a:pt x="292849" y="219637"/>
                  </a:lnTo>
                  <a:lnTo>
                    <a:pt x="179702" y="219637"/>
                  </a:lnTo>
                  <a:lnTo>
                    <a:pt x="179702" y="306162"/>
                  </a:lnTo>
                  <a:lnTo>
                    <a:pt x="186357" y="306162"/>
                  </a:lnTo>
                  <a:cubicBezTo>
                    <a:pt x="197006" y="306162"/>
                    <a:pt x="205659" y="314149"/>
                    <a:pt x="206324" y="324798"/>
                  </a:cubicBezTo>
                  <a:lnTo>
                    <a:pt x="206324" y="326129"/>
                  </a:lnTo>
                  <a:lnTo>
                    <a:pt x="206324" y="352750"/>
                  </a:lnTo>
                  <a:cubicBezTo>
                    <a:pt x="206324" y="364065"/>
                    <a:pt x="197673" y="372717"/>
                    <a:pt x="186357" y="372717"/>
                  </a:cubicBezTo>
                  <a:lnTo>
                    <a:pt x="186357" y="372717"/>
                  </a:lnTo>
                  <a:lnTo>
                    <a:pt x="159735" y="372717"/>
                  </a:lnTo>
                  <a:cubicBezTo>
                    <a:pt x="148421" y="372717"/>
                    <a:pt x="139768" y="364065"/>
                    <a:pt x="139768" y="352750"/>
                  </a:cubicBezTo>
                  <a:lnTo>
                    <a:pt x="139768" y="352750"/>
                  </a:lnTo>
                  <a:lnTo>
                    <a:pt x="139768" y="326129"/>
                  </a:lnTo>
                  <a:cubicBezTo>
                    <a:pt x="139768" y="314814"/>
                    <a:pt x="148421" y="306162"/>
                    <a:pt x="159735" y="306162"/>
                  </a:cubicBezTo>
                  <a:lnTo>
                    <a:pt x="159735" y="306162"/>
                  </a:lnTo>
                  <a:lnTo>
                    <a:pt x="166390" y="306162"/>
                  </a:lnTo>
                  <a:lnTo>
                    <a:pt x="166390" y="219637"/>
                  </a:lnTo>
                  <a:lnTo>
                    <a:pt x="53245" y="219637"/>
                  </a:lnTo>
                  <a:cubicBezTo>
                    <a:pt x="45923" y="219637"/>
                    <a:pt x="40599" y="224962"/>
                    <a:pt x="39934" y="232283"/>
                  </a:cubicBezTo>
                  <a:lnTo>
                    <a:pt x="39934" y="232949"/>
                  </a:lnTo>
                  <a:lnTo>
                    <a:pt x="39934" y="306162"/>
                  </a:lnTo>
                  <a:lnTo>
                    <a:pt x="46589" y="306162"/>
                  </a:lnTo>
                  <a:cubicBezTo>
                    <a:pt x="57239" y="306162"/>
                    <a:pt x="65890" y="314149"/>
                    <a:pt x="66555" y="324798"/>
                  </a:cubicBezTo>
                  <a:lnTo>
                    <a:pt x="66555" y="326129"/>
                  </a:lnTo>
                  <a:lnTo>
                    <a:pt x="66555" y="352750"/>
                  </a:lnTo>
                  <a:cubicBezTo>
                    <a:pt x="66555" y="364065"/>
                    <a:pt x="57903" y="372717"/>
                    <a:pt x="46589" y="372717"/>
                  </a:cubicBezTo>
                  <a:lnTo>
                    <a:pt x="46589" y="372717"/>
                  </a:lnTo>
                  <a:lnTo>
                    <a:pt x="19967" y="372717"/>
                  </a:lnTo>
                  <a:cubicBezTo>
                    <a:pt x="8651" y="372717"/>
                    <a:pt x="0" y="364065"/>
                    <a:pt x="0" y="352750"/>
                  </a:cubicBezTo>
                  <a:lnTo>
                    <a:pt x="0" y="352750"/>
                  </a:lnTo>
                  <a:lnTo>
                    <a:pt x="0" y="326129"/>
                  </a:lnTo>
                  <a:cubicBezTo>
                    <a:pt x="0" y="314814"/>
                    <a:pt x="8651" y="306162"/>
                    <a:pt x="19967" y="306162"/>
                  </a:cubicBezTo>
                  <a:lnTo>
                    <a:pt x="19967" y="306162"/>
                  </a:lnTo>
                  <a:lnTo>
                    <a:pt x="26623" y="306162"/>
                  </a:lnTo>
                  <a:lnTo>
                    <a:pt x="26623" y="232949"/>
                  </a:lnTo>
                  <a:cubicBezTo>
                    <a:pt x="26623" y="218972"/>
                    <a:pt x="37936" y="206992"/>
                    <a:pt x="51914" y="206326"/>
                  </a:cubicBezTo>
                  <a:lnTo>
                    <a:pt x="53245" y="206326"/>
                  </a:lnTo>
                  <a:lnTo>
                    <a:pt x="166390" y="206326"/>
                  </a:lnTo>
                  <a:lnTo>
                    <a:pt x="166390" y="113147"/>
                  </a:lnTo>
                  <a:lnTo>
                    <a:pt x="93179" y="113147"/>
                  </a:lnTo>
                  <a:cubicBezTo>
                    <a:pt x="79202" y="113147"/>
                    <a:pt x="67221" y="101833"/>
                    <a:pt x="66555" y="87855"/>
                  </a:cubicBezTo>
                  <a:lnTo>
                    <a:pt x="66555" y="86524"/>
                  </a:lnTo>
                  <a:lnTo>
                    <a:pt x="66555" y="26623"/>
                  </a:lnTo>
                  <a:cubicBezTo>
                    <a:pt x="66555" y="11981"/>
                    <a:pt x="78537" y="0"/>
                    <a:pt x="93179" y="0"/>
                  </a:cubicBezTo>
                  <a:lnTo>
                    <a:pt x="93179" y="0"/>
                  </a:lnTo>
                  <a:lnTo>
                    <a:pt x="252914" y="0"/>
                  </a:lnTo>
                  <a:close/>
                  <a:moveTo>
                    <a:pt x="46589" y="319472"/>
                  </a:moveTo>
                  <a:lnTo>
                    <a:pt x="19967" y="319472"/>
                  </a:lnTo>
                  <a:cubicBezTo>
                    <a:pt x="15973" y="319472"/>
                    <a:pt x="13311" y="322134"/>
                    <a:pt x="13311" y="326129"/>
                  </a:cubicBezTo>
                  <a:lnTo>
                    <a:pt x="13311" y="326129"/>
                  </a:lnTo>
                  <a:lnTo>
                    <a:pt x="13311" y="352750"/>
                  </a:lnTo>
                  <a:cubicBezTo>
                    <a:pt x="13311" y="356744"/>
                    <a:pt x="15973" y="359406"/>
                    <a:pt x="19967" y="359406"/>
                  </a:cubicBezTo>
                  <a:lnTo>
                    <a:pt x="19967" y="359406"/>
                  </a:lnTo>
                  <a:lnTo>
                    <a:pt x="46589" y="359406"/>
                  </a:lnTo>
                  <a:cubicBezTo>
                    <a:pt x="50583" y="359406"/>
                    <a:pt x="53245" y="356744"/>
                    <a:pt x="53245" y="352750"/>
                  </a:cubicBezTo>
                  <a:lnTo>
                    <a:pt x="53245" y="352750"/>
                  </a:lnTo>
                  <a:lnTo>
                    <a:pt x="53245" y="326129"/>
                  </a:lnTo>
                  <a:cubicBezTo>
                    <a:pt x="53245" y="322134"/>
                    <a:pt x="50583" y="319472"/>
                    <a:pt x="46589" y="319472"/>
                  </a:cubicBezTo>
                  <a:lnTo>
                    <a:pt x="46589" y="319472"/>
                  </a:lnTo>
                  <a:close/>
                  <a:moveTo>
                    <a:pt x="186357" y="319472"/>
                  </a:moveTo>
                  <a:lnTo>
                    <a:pt x="159735" y="319472"/>
                  </a:lnTo>
                  <a:cubicBezTo>
                    <a:pt x="155741" y="319472"/>
                    <a:pt x="153079" y="322134"/>
                    <a:pt x="153079" y="326129"/>
                  </a:cubicBezTo>
                  <a:lnTo>
                    <a:pt x="153079" y="326129"/>
                  </a:lnTo>
                  <a:lnTo>
                    <a:pt x="153079" y="352750"/>
                  </a:lnTo>
                  <a:cubicBezTo>
                    <a:pt x="153079" y="356744"/>
                    <a:pt x="155741" y="359406"/>
                    <a:pt x="159735" y="359406"/>
                  </a:cubicBezTo>
                  <a:lnTo>
                    <a:pt x="159735" y="359406"/>
                  </a:lnTo>
                  <a:lnTo>
                    <a:pt x="186357" y="359406"/>
                  </a:lnTo>
                  <a:cubicBezTo>
                    <a:pt x="190351" y="359406"/>
                    <a:pt x="193013" y="356744"/>
                    <a:pt x="193013" y="352750"/>
                  </a:cubicBezTo>
                  <a:lnTo>
                    <a:pt x="193013" y="352750"/>
                  </a:lnTo>
                  <a:lnTo>
                    <a:pt x="193013" y="326129"/>
                  </a:lnTo>
                  <a:cubicBezTo>
                    <a:pt x="193013" y="322134"/>
                    <a:pt x="190351" y="319472"/>
                    <a:pt x="186357" y="319472"/>
                  </a:cubicBezTo>
                  <a:lnTo>
                    <a:pt x="186357" y="319472"/>
                  </a:lnTo>
                  <a:close/>
                  <a:moveTo>
                    <a:pt x="326127" y="319472"/>
                  </a:moveTo>
                  <a:lnTo>
                    <a:pt x="299504" y="319472"/>
                  </a:lnTo>
                  <a:cubicBezTo>
                    <a:pt x="295511" y="319472"/>
                    <a:pt x="292849" y="322134"/>
                    <a:pt x="292849" y="326129"/>
                  </a:cubicBezTo>
                  <a:lnTo>
                    <a:pt x="292849" y="326129"/>
                  </a:lnTo>
                  <a:lnTo>
                    <a:pt x="292849" y="352750"/>
                  </a:lnTo>
                  <a:cubicBezTo>
                    <a:pt x="292849" y="356744"/>
                    <a:pt x="295511" y="359406"/>
                    <a:pt x="299504" y="359406"/>
                  </a:cubicBezTo>
                  <a:lnTo>
                    <a:pt x="299504" y="359406"/>
                  </a:lnTo>
                  <a:lnTo>
                    <a:pt x="326127" y="359406"/>
                  </a:lnTo>
                  <a:cubicBezTo>
                    <a:pt x="330120" y="359406"/>
                    <a:pt x="332783" y="356744"/>
                    <a:pt x="332783" y="352750"/>
                  </a:cubicBezTo>
                  <a:lnTo>
                    <a:pt x="332783" y="352750"/>
                  </a:lnTo>
                  <a:lnTo>
                    <a:pt x="332783" y="326129"/>
                  </a:lnTo>
                  <a:cubicBezTo>
                    <a:pt x="332783" y="322134"/>
                    <a:pt x="330120" y="319472"/>
                    <a:pt x="326127" y="319472"/>
                  </a:cubicBezTo>
                  <a:lnTo>
                    <a:pt x="326127" y="319472"/>
                  </a:lnTo>
                  <a:close/>
                  <a:moveTo>
                    <a:pt x="252914" y="13312"/>
                  </a:moveTo>
                  <a:lnTo>
                    <a:pt x="93179" y="13312"/>
                  </a:lnTo>
                  <a:cubicBezTo>
                    <a:pt x="85857" y="13312"/>
                    <a:pt x="79868" y="19302"/>
                    <a:pt x="79868" y="26623"/>
                  </a:cubicBezTo>
                  <a:lnTo>
                    <a:pt x="79868" y="26623"/>
                  </a:lnTo>
                  <a:lnTo>
                    <a:pt x="79868" y="86524"/>
                  </a:lnTo>
                  <a:cubicBezTo>
                    <a:pt x="79868" y="93846"/>
                    <a:pt x="85857" y="99835"/>
                    <a:pt x="93179" y="99835"/>
                  </a:cubicBezTo>
                  <a:lnTo>
                    <a:pt x="93179" y="99835"/>
                  </a:lnTo>
                  <a:lnTo>
                    <a:pt x="252914" y="99835"/>
                  </a:lnTo>
                  <a:cubicBezTo>
                    <a:pt x="260236" y="99835"/>
                    <a:pt x="266226" y="93846"/>
                    <a:pt x="266226" y="86524"/>
                  </a:cubicBezTo>
                  <a:lnTo>
                    <a:pt x="266226" y="86524"/>
                  </a:lnTo>
                  <a:lnTo>
                    <a:pt x="266226" y="26623"/>
                  </a:lnTo>
                  <a:cubicBezTo>
                    <a:pt x="266226" y="19302"/>
                    <a:pt x="260236" y="13312"/>
                    <a:pt x="252914" y="13312"/>
                  </a:cubicBezTo>
                  <a:lnTo>
                    <a:pt x="252914" y="13312"/>
                  </a:lnTo>
                  <a:close/>
                  <a:moveTo>
                    <a:pt x="109818" y="59901"/>
                  </a:moveTo>
                  <a:cubicBezTo>
                    <a:pt x="115142" y="59901"/>
                    <a:pt x="119802" y="64561"/>
                    <a:pt x="119802" y="69886"/>
                  </a:cubicBezTo>
                  <a:cubicBezTo>
                    <a:pt x="119802" y="75210"/>
                    <a:pt x="115142" y="79868"/>
                    <a:pt x="109818" y="79868"/>
                  </a:cubicBezTo>
                  <a:cubicBezTo>
                    <a:pt x="104494" y="79868"/>
                    <a:pt x="99835" y="75210"/>
                    <a:pt x="99835" y="69886"/>
                  </a:cubicBezTo>
                  <a:cubicBezTo>
                    <a:pt x="99835" y="64561"/>
                    <a:pt x="104494" y="59901"/>
                    <a:pt x="109818" y="59901"/>
                  </a:cubicBez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6" name="Google Shape;806;p39"/>
            <p:cNvSpPr/>
            <p:nvPr/>
          </p:nvSpPr>
          <p:spPr>
            <a:xfrm>
              <a:off x="2970916" y="4689615"/>
              <a:ext cx="372717" cy="279537"/>
            </a:xfrm>
            <a:custGeom>
              <a:avLst/>
              <a:gdLst/>
              <a:ahLst/>
              <a:cxnLst/>
              <a:rect l="l" t="t" r="r" b="b"/>
              <a:pathLst>
                <a:path w="372717" h="279537" extrusionOk="0">
                  <a:moveTo>
                    <a:pt x="346095" y="0"/>
                  </a:moveTo>
                  <a:cubicBezTo>
                    <a:pt x="360737" y="0"/>
                    <a:pt x="372717" y="11981"/>
                    <a:pt x="372717" y="26623"/>
                  </a:cubicBezTo>
                  <a:lnTo>
                    <a:pt x="372717" y="26623"/>
                  </a:lnTo>
                  <a:lnTo>
                    <a:pt x="372717" y="252915"/>
                  </a:lnTo>
                  <a:cubicBezTo>
                    <a:pt x="372717" y="267557"/>
                    <a:pt x="360737" y="279537"/>
                    <a:pt x="346095" y="279537"/>
                  </a:cubicBezTo>
                  <a:lnTo>
                    <a:pt x="346095" y="279537"/>
                  </a:lnTo>
                  <a:lnTo>
                    <a:pt x="26623" y="279537"/>
                  </a:lnTo>
                  <a:cubicBezTo>
                    <a:pt x="11981" y="279537"/>
                    <a:pt x="0" y="267557"/>
                    <a:pt x="0" y="252915"/>
                  </a:cubicBezTo>
                  <a:lnTo>
                    <a:pt x="0" y="252915"/>
                  </a:lnTo>
                  <a:lnTo>
                    <a:pt x="0" y="26623"/>
                  </a:lnTo>
                  <a:cubicBezTo>
                    <a:pt x="0" y="11981"/>
                    <a:pt x="11981" y="0"/>
                    <a:pt x="26623" y="0"/>
                  </a:cubicBezTo>
                  <a:lnTo>
                    <a:pt x="26623" y="0"/>
                  </a:lnTo>
                  <a:lnTo>
                    <a:pt x="346095" y="0"/>
                  </a:lnTo>
                  <a:close/>
                  <a:moveTo>
                    <a:pt x="252250" y="119801"/>
                  </a:moveTo>
                  <a:lnTo>
                    <a:pt x="251583" y="120468"/>
                  </a:lnTo>
                  <a:lnTo>
                    <a:pt x="191682" y="198338"/>
                  </a:lnTo>
                  <a:cubicBezTo>
                    <a:pt x="191018" y="199004"/>
                    <a:pt x="190352" y="199669"/>
                    <a:pt x="189687" y="201000"/>
                  </a:cubicBezTo>
                  <a:cubicBezTo>
                    <a:pt x="179703" y="210985"/>
                    <a:pt x="163730" y="211649"/>
                    <a:pt x="153081" y="202331"/>
                  </a:cubicBezTo>
                  <a:lnTo>
                    <a:pt x="151749" y="201667"/>
                  </a:lnTo>
                  <a:lnTo>
                    <a:pt x="107822" y="159071"/>
                  </a:lnTo>
                  <a:cubicBezTo>
                    <a:pt x="107822" y="159071"/>
                    <a:pt x="107156" y="158404"/>
                    <a:pt x="107156" y="158404"/>
                  </a:cubicBezTo>
                  <a:cubicBezTo>
                    <a:pt x="101833" y="153746"/>
                    <a:pt x="93846" y="154410"/>
                    <a:pt x="89186" y="159071"/>
                  </a:cubicBezTo>
                  <a:lnTo>
                    <a:pt x="88520" y="159735"/>
                  </a:lnTo>
                  <a:lnTo>
                    <a:pt x="13312" y="247590"/>
                  </a:lnTo>
                  <a:lnTo>
                    <a:pt x="13312" y="252250"/>
                  </a:lnTo>
                  <a:cubicBezTo>
                    <a:pt x="13312" y="259570"/>
                    <a:pt x="18636" y="264895"/>
                    <a:pt x="25956" y="265560"/>
                  </a:cubicBezTo>
                  <a:lnTo>
                    <a:pt x="26623" y="265560"/>
                  </a:lnTo>
                  <a:lnTo>
                    <a:pt x="346095" y="265560"/>
                  </a:lnTo>
                  <a:cubicBezTo>
                    <a:pt x="353416" y="265560"/>
                    <a:pt x="359406" y="259570"/>
                    <a:pt x="359406" y="252250"/>
                  </a:cubicBezTo>
                  <a:lnTo>
                    <a:pt x="359406" y="252250"/>
                  </a:lnTo>
                  <a:lnTo>
                    <a:pt x="359406" y="235610"/>
                  </a:lnTo>
                  <a:lnTo>
                    <a:pt x="272882" y="120468"/>
                  </a:lnTo>
                  <a:cubicBezTo>
                    <a:pt x="272217" y="119801"/>
                    <a:pt x="271552" y="118470"/>
                    <a:pt x="270221" y="117806"/>
                  </a:cubicBezTo>
                  <a:cubicBezTo>
                    <a:pt x="264230" y="114476"/>
                    <a:pt x="256908" y="115143"/>
                    <a:pt x="252250" y="119801"/>
                  </a:cubicBezTo>
                  <a:close/>
                  <a:moveTo>
                    <a:pt x="346095" y="13312"/>
                  </a:moveTo>
                  <a:lnTo>
                    <a:pt x="26623" y="13312"/>
                  </a:lnTo>
                  <a:cubicBezTo>
                    <a:pt x="19300" y="13312"/>
                    <a:pt x="13312" y="19301"/>
                    <a:pt x="13312" y="26623"/>
                  </a:cubicBezTo>
                  <a:lnTo>
                    <a:pt x="13312" y="26623"/>
                  </a:lnTo>
                  <a:lnTo>
                    <a:pt x="13312" y="228289"/>
                  </a:lnTo>
                  <a:lnTo>
                    <a:pt x="78537" y="151748"/>
                  </a:lnTo>
                  <a:cubicBezTo>
                    <a:pt x="87855" y="140435"/>
                    <a:pt x="105160" y="139104"/>
                    <a:pt x="115809" y="149086"/>
                  </a:cubicBezTo>
                  <a:lnTo>
                    <a:pt x="116474" y="149753"/>
                  </a:lnTo>
                  <a:lnTo>
                    <a:pt x="117140" y="150417"/>
                  </a:lnTo>
                  <a:lnTo>
                    <a:pt x="161067" y="193013"/>
                  </a:lnTo>
                  <a:cubicBezTo>
                    <a:pt x="166392" y="198338"/>
                    <a:pt x="175044" y="198338"/>
                    <a:pt x="179703" y="193013"/>
                  </a:cubicBezTo>
                  <a:lnTo>
                    <a:pt x="180369" y="192349"/>
                  </a:lnTo>
                  <a:lnTo>
                    <a:pt x="181034" y="191682"/>
                  </a:lnTo>
                  <a:lnTo>
                    <a:pt x="240934" y="113812"/>
                  </a:lnTo>
                  <a:cubicBezTo>
                    <a:pt x="249588" y="101832"/>
                    <a:pt x="266893" y="99834"/>
                    <a:pt x="278206" y="109152"/>
                  </a:cubicBezTo>
                  <a:cubicBezTo>
                    <a:pt x="279539" y="110483"/>
                    <a:pt x="280870" y="111814"/>
                    <a:pt x="282200" y="113145"/>
                  </a:cubicBezTo>
                  <a:lnTo>
                    <a:pt x="283531" y="114476"/>
                  </a:lnTo>
                  <a:lnTo>
                    <a:pt x="360072" y="215643"/>
                  </a:lnTo>
                  <a:lnTo>
                    <a:pt x="360072" y="27954"/>
                  </a:lnTo>
                  <a:cubicBezTo>
                    <a:pt x="360072" y="20632"/>
                    <a:pt x="354747" y="15308"/>
                    <a:pt x="347426" y="14643"/>
                  </a:cubicBezTo>
                  <a:lnTo>
                    <a:pt x="346095" y="13312"/>
                  </a:lnTo>
                  <a:close/>
                  <a:moveTo>
                    <a:pt x="66557" y="33279"/>
                  </a:moveTo>
                  <a:cubicBezTo>
                    <a:pt x="85193" y="33279"/>
                    <a:pt x="99835" y="47921"/>
                    <a:pt x="99835" y="66557"/>
                  </a:cubicBezTo>
                  <a:cubicBezTo>
                    <a:pt x="99835" y="85193"/>
                    <a:pt x="85193" y="99834"/>
                    <a:pt x="66557" y="99834"/>
                  </a:cubicBezTo>
                  <a:cubicBezTo>
                    <a:pt x="47921" y="99834"/>
                    <a:pt x="33279" y="85193"/>
                    <a:pt x="33279" y="66557"/>
                  </a:cubicBezTo>
                  <a:cubicBezTo>
                    <a:pt x="33279" y="47921"/>
                    <a:pt x="47921" y="33279"/>
                    <a:pt x="66557" y="33279"/>
                  </a:cubicBezTo>
                  <a:close/>
                  <a:moveTo>
                    <a:pt x="66557" y="46590"/>
                  </a:moveTo>
                  <a:cubicBezTo>
                    <a:pt x="55241" y="46590"/>
                    <a:pt x="46590" y="55242"/>
                    <a:pt x="46590" y="66557"/>
                  </a:cubicBezTo>
                  <a:cubicBezTo>
                    <a:pt x="46590" y="77871"/>
                    <a:pt x="55241" y="86524"/>
                    <a:pt x="66557" y="86524"/>
                  </a:cubicBezTo>
                  <a:cubicBezTo>
                    <a:pt x="77871" y="86524"/>
                    <a:pt x="86524" y="77871"/>
                    <a:pt x="86524" y="66557"/>
                  </a:cubicBezTo>
                  <a:cubicBezTo>
                    <a:pt x="86524" y="55242"/>
                    <a:pt x="77871" y="46590"/>
                    <a:pt x="66557" y="46590"/>
                  </a:cubicBez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cxnSp>
          <p:nvCxnSpPr>
            <p:cNvPr id="807" name="Google Shape;807;p39"/>
            <p:cNvCxnSpPr/>
            <p:nvPr/>
          </p:nvCxnSpPr>
          <p:spPr>
            <a:xfrm>
              <a:off x="3671875" y="2379434"/>
              <a:ext cx="2284425" cy="0"/>
            </a:xfrm>
            <a:prstGeom prst="straightConnector1">
              <a:avLst/>
            </a:prstGeom>
            <a:solidFill>
              <a:srgbClr val="E6E5E5"/>
            </a:solidFill>
            <a:ln w="12700" cap="flat" cmpd="sng">
              <a:solidFill>
                <a:srgbClr val="E6E5E5"/>
              </a:solidFill>
              <a:prstDash val="solid"/>
              <a:round/>
              <a:headEnd type="none" w="sm" len="sm"/>
              <a:tailEnd type="oval" w="med" len="med"/>
            </a:ln>
          </p:spPr>
        </p:cxnSp>
        <p:cxnSp>
          <p:nvCxnSpPr>
            <p:cNvPr id="808" name="Google Shape;808;p39"/>
            <p:cNvCxnSpPr/>
            <p:nvPr/>
          </p:nvCxnSpPr>
          <p:spPr>
            <a:xfrm>
              <a:off x="4315879" y="3617176"/>
              <a:ext cx="1640415" cy="0"/>
            </a:xfrm>
            <a:prstGeom prst="straightConnector1">
              <a:avLst/>
            </a:prstGeom>
            <a:solidFill>
              <a:srgbClr val="A4A4A4"/>
            </a:solidFill>
            <a:ln w="12700" cap="flat" cmpd="sng">
              <a:solidFill>
                <a:srgbClr val="A4A4A4"/>
              </a:solidFill>
              <a:prstDash val="solid"/>
              <a:round/>
              <a:headEnd type="none" w="sm" len="sm"/>
              <a:tailEnd type="oval" w="med" len="med"/>
            </a:ln>
          </p:spPr>
        </p:cxnSp>
        <p:cxnSp>
          <p:nvCxnSpPr>
            <p:cNvPr id="809" name="Google Shape;809;p39"/>
            <p:cNvCxnSpPr/>
            <p:nvPr/>
          </p:nvCxnSpPr>
          <p:spPr>
            <a:xfrm>
              <a:off x="4987608" y="4842739"/>
              <a:ext cx="968695" cy="1"/>
            </a:xfrm>
            <a:prstGeom prst="straightConnector1">
              <a:avLst/>
            </a:prstGeom>
            <a:solidFill>
              <a:srgbClr val="225870"/>
            </a:solidFill>
            <a:ln w="12700" cap="flat" cmpd="sng">
              <a:solidFill>
                <a:srgbClr val="225870"/>
              </a:solidFill>
              <a:prstDash val="solid"/>
              <a:round/>
              <a:headEnd type="none" w="sm" len="sm"/>
              <a:tailEnd type="oval" w="med" len="med"/>
            </a:ln>
          </p:spPr>
        </p:cxnSp>
        <p:sp>
          <p:nvSpPr>
            <p:cNvPr id="810" name="Google Shape;810;p39"/>
            <p:cNvSpPr txBox="1"/>
            <p:nvPr/>
          </p:nvSpPr>
          <p:spPr>
            <a:xfrm>
              <a:off x="6158641" y="2099050"/>
              <a:ext cx="44325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Better Tune our Models</a:t>
              </a:r>
              <a:endParaRPr sz="1100" b="0" i="0" u="none" strike="noStrike" cap="none">
                <a:solidFill>
                  <a:schemeClr val="dk1"/>
                </a:solidFill>
                <a:latin typeface="Calibri"/>
                <a:ea typeface="Calibri"/>
                <a:cs typeface="Calibri"/>
                <a:sym typeface="Calibri"/>
              </a:endParaRPr>
            </a:p>
          </p:txBody>
        </p:sp>
        <p:sp>
          <p:nvSpPr>
            <p:cNvPr id="811" name="Google Shape;811;p39"/>
            <p:cNvSpPr txBox="1"/>
            <p:nvPr/>
          </p:nvSpPr>
          <p:spPr>
            <a:xfrm>
              <a:off x="6158644" y="3294750"/>
              <a:ext cx="41535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Extract Better Labels</a:t>
              </a:r>
              <a:endParaRPr sz="1100" b="0" i="0" u="none" strike="noStrike" cap="none">
                <a:solidFill>
                  <a:schemeClr val="dk1"/>
                </a:solidFill>
                <a:latin typeface="Calibri"/>
                <a:ea typeface="Calibri"/>
                <a:cs typeface="Calibri"/>
                <a:sym typeface="Calibri"/>
              </a:endParaRPr>
            </a:p>
          </p:txBody>
        </p:sp>
        <p:sp>
          <p:nvSpPr>
            <p:cNvPr id="812" name="Google Shape;812;p39"/>
            <p:cNvSpPr txBox="1"/>
            <p:nvPr/>
          </p:nvSpPr>
          <p:spPr>
            <a:xfrm>
              <a:off x="6158639" y="4490475"/>
              <a:ext cx="45801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Further Process our images</a:t>
              </a:r>
              <a:endParaRPr sz="1100" b="0" i="0" u="none" strike="noStrike" cap="none">
                <a:solidFill>
                  <a:schemeClr val="dk1"/>
                </a:solidFill>
                <a:latin typeface="Calibri"/>
                <a:ea typeface="Calibri"/>
                <a:cs typeface="Calibri"/>
                <a:sym typeface="Calibri"/>
              </a:endParaRPr>
            </a:p>
          </p:txBody>
        </p:sp>
      </p:grpSp>
      <p:sp>
        <p:nvSpPr>
          <p:cNvPr id="813" name="Google Shape;813;p39"/>
          <p:cNvSpPr/>
          <p:nvPr/>
        </p:nvSpPr>
        <p:spPr>
          <a:xfrm>
            <a:off x="6094905" y="2404097"/>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lnSpc>
                <a:spcPct val="89000"/>
              </a:lnSpc>
              <a:spcBef>
                <a:spcPts val="0"/>
              </a:spcBef>
              <a:spcAft>
                <a:spcPts val="0"/>
              </a:spcAft>
              <a:buNone/>
            </a:pPr>
            <a:r>
              <a:rPr lang="en-US" sz="1200" b="1"/>
              <a:t>Add Batch Normalization; Increase Dropout Rate;</a:t>
            </a:r>
            <a:endParaRPr sz="1200" b="1"/>
          </a:p>
          <a:p>
            <a:pPr marL="0" marR="0" lvl="0" indent="0" algn="l" rtl="0">
              <a:lnSpc>
                <a:spcPct val="89000"/>
              </a:lnSpc>
              <a:spcBef>
                <a:spcPts val="0"/>
              </a:spcBef>
              <a:spcAft>
                <a:spcPts val="0"/>
              </a:spcAft>
              <a:buNone/>
            </a:pPr>
            <a:r>
              <a:rPr lang="en-US" sz="1200" b="1"/>
              <a:t>Run more epoches</a:t>
            </a:r>
            <a:endParaRPr sz="1100" b="1" i="0" u="none" strike="noStrike" cap="none">
              <a:solidFill>
                <a:schemeClr val="dk1"/>
              </a:solidFill>
            </a:endParaRPr>
          </a:p>
        </p:txBody>
      </p:sp>
      <p:sp>
        <p:nvSpPr>
          <p:cNvPr id="814" name="Google Shape;814;p39"/>
          <p:cNvSpPr/>
          <p:nvPr/>
        </p:nvSpPr>
        <p:spPr>
          <a:xfrm>
            <a:off x="6094905" y="3520872"/>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r>
              <a:rPr lang="en-US" sz="1200" b="1"/>
              <a:t>Pretrain our own Face </a:t>
            </a:r>
            <a:r>
              <a:rPr lang="en-US" sz="1200" b="1"/>
              <a:t>Classification</a:t>
            </a:r>
            <a:r>
              <a:rPr lang="en-US" sz="1200" b="1"/>
              <a:t> Model</a:t>
            </a:r>
            <a:r>
              <a:rPr lang="en-US" sz="1200" b="1"/>
              <a:t>;</a:t>
            </a:r>
            <a:endParaRPr sz="1200" b="1"/>
          </a:p>
          <a:p>
            <a:pPr marL="0" marR="0" lvl="0" indent="0" algn="l" rtl="0">
              <a:spcBef>
                <a:spcPts val="0"/>
              </a:spcBef>
              <a:spcAft>
                <a:spcPts val="0"/>
              </a:spcAft>
              <a:buNone/>
            </a:pPr>
            <a:r>
              <a:rPr lang="en-US" sz="1200" b="1"/>
              <a:t>Change Object Detection into Google Entity Detection [13]</a:t>
            </a:r>
            <a:endParaRPr sz="1200" b="1"/>
          </a:p>
        </p:txBody>
      </p:sp>
      <p:sp>
        <p:nvSpPr>
          <p:cNvPr id="815" name="Google Shape;815;p39"/>
          <p:cNvSpPr/>
          <p:nvPr/>
        </p:nvSpPr>
        <p:spPr>
          <a:xfrm>
            <a:off x="6094905" y="4752785"/>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r>
              <a:rPr lang="en-US" sz="1200" b="1"/>
              <a:t>Remove texts from images;</a:t>
            </a:r>
            <a:endParaRPr sz="1200" b="1"/>
          </a:p>
          <a:p>
            <a:pPr marL="0" marR="0" lvl="0" indent="0" algn="l" rtl="0">
              <a:spcBef>
                <a:spcPts val="0"/>
              </a:spcBef>
              <a:spcAft>
                <a:spcPts val="0"/>
              </a:spcAft>
              <a:buNone/>
            </a:pPr>
            <a:r>
              <a:rPr lang="en-US" sz="1200" b="1"/>
              <a:t>Segment different images in a meme</a:t>
            </a:r>
            <a:endParaRPr sz="1200" b="1"/>
          </a:p>
        </p:txBody>
      </p:sp>
      <p:sp>
        <p:nvSpPr>
          <p:cNvPr id="816" name="Google Shape;816;p39"/>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79" name="Shape 179"/>
        <p:cNvGrpSpPr/>
        <p:nvPr/>
      </p:nvGrpSpPr>
      <p:grpSpPr>
        <a:xfrm>
          <a:off x="0" y="0"/>
          <a:ext cx="0" cy="0"/>
          <a:chOff x="0" y="0"/>
          <a:chExt cx="0" cy="0"/>
        </a:xfrm>
      </p:grpSpPr>
      <p:pic>
        <p:nvPicPr>
          <p:cNvPr id="180" name="Google Shape;180;p17"/>
          <p:cNvPicPr preferRelativeResize="0"/>
          <p:nvPr/>
        </p:nvPicPr>
        <p:blipFill rotWithShape="1">
          <a:blip r:embed="rId1"/>
          <a:srcRect/>
          <a:stretch>
            <a:fillRect/>
          </a:stretch>
        </p:blipFill>
        <p:spPr>
          <a:xfrm>
            <a:off x="3920337" y="3673920"/>
            <a:ext cx="4239857" cy="3169398"/>
          </a:xfrm>
          <a:prstGeom prst="rect">
            <a:avLst/>
          </a:prstGeom>
          <a:noFill/>
          <a:ln>
            <a:noFill/>
          </a:ln>
        </p:spPr>
      </p:pic>
      <p:pic>
        <p:nvPicPr>
          <p:cNvPr id="181" name="Google Shape;181;p17"/>
          <p:cNvPicPr preferRelativeResize="0"/>
          <p:nvPr/>
        </p:nvPicPr>
        <p:blipFill rotWithShape="1">
          <a:blip r:embed="rId1"/>
          <a:srcRect/>
          <a:stretch>
            <a:fillRect/>
          </a:stretch>
        </p:blipFill>
        <p:spPr>
          <a:xfrm>
            <a:off x="-12865" y="-14630"/>
            <a:ext cx="3924300" cy="3924300"/>
          </a:xfrm>
          <a:prstGeom prst="rect">
            <a:avLst/>
          </a:prstGeom>
          <a:noFill/>
          <a:ln>
            <a:noFill/>
          </a:ln>
        </p:spPr>
      </p:pic>
      <p:pic>
        <p:nvPicPr>
          <p:cNvPr id="182" name="Google Shape;182;p17"/>
          <p:cNvPicPr preferRelativeResize="0"/>
          <p:nvPr/>
        </p:nvPicPr>
        <p:blipFill rotWithShape="1">
          <a:blip r:embed="rId1"/>
          <a:srcRect/>
          <a:stretch>
            <a:fillRect/>
          </a:stretch>
        </p:blipFill>
        <p:spPr>
          <a:xfrm>
            <a:off x="3920236" y="-14681"/>
            <a:ext cx="3924300" cy="3924300"/>
          </a:xfrm>
          <a:prstGeom prst="rect">
            <a:avLst/>
          </a:prstGeom>
          <a:noFill/>
          <a:ln>
            <a:noFill/>
          </a:ln>
        </p:spPr>
      </p:pic>
      <p:pic>
        <p:nvPicPr>
          <p:cNvPr id="183" name="Google Shape;183;p17"/>
          <p:cNvPicPr preferRelativeResize="0"/>
          <p:nvPr/>
        </p:nvPicPr>
        <p:blipFill rotWithShape="1">
          <a:blip r:embed="rId1"/>
          <a:srcRect/>
          <a:stretch>
            <a:fillRect/>
          </a:stretch>
        </p:blipFill>
        <p:spPr>
          <a:xfrm>
            <a:off x="7844534" y="-14580"/>
            <a:ext cx="3924300" cy="3924300"/>
          </a:xfrm>
          <a:prstGeom prst="rect">
            <a:avLst/>
          </a:prstGeom>
          <a:noFill/>
          <a:ln>
            <a:noFill/>
          </a:ln>
        </p:spPr>
      </p:pic>
      <p:pic>
        <p:nvPicPr>
          <p:cNvPr id="184" name="Google Shape;184;p17"/>
          <p:cNvPicPr preferRelativeResize="0"/>
          <p:nvPr/>
        </p:nvPicPr>
        <p:blipFill rotWithShape="1">
          <a:blip r:embed="rId1"/>
          <a:srcRect/>
          <a:stretch>
            <a:fillRect/>
          </a:stretch>
        </p:blipFill>
        <p:spPr>
          <a:xfrm>
            <a:off x="-3975" y="3909619"/>
            <a:ext cx="3924300" cy="2933700"/>
          </a:xfrm>
          <a:prstGeom prst="rect">
            <a:avLst/>
          </a:prstGeom>
          <a:noFill/>
          <a:ln>
            <a:noFill/>
          </a:ln>
        </p:spPr>
      </p:pic>
      <p:pic>
        <p:nvPicPr>
          <p:cNvPr id="185" name="Google Shape;185;p17"/>
          <p:cNvPicPr preferRelativeResize="0"/>
          <p:nvPr/>
        </p:nvPicPr>
        <p:blipFill rotWithShape="1">
          <a:blip r:embed="rId1"/>
          <a:srcRect/>
          <a:stretch>
            <a:fillRect/>
          </a:stretch>
        </p:blipFill>
        <p:spPr>
          <a:xfrm>
            <a:off x="7844534" y="3909619"/>
            <a:ext cx="3924300" cy="2933700"/>
          </a:xfrm>
          <a:prstGeom prst="rect">
            <a:avLst/>
          </a:prstGeom>
          <a:noFill/>
          <a:ln>
            <a:noFill/>
          </a:ln>
        </p:spPr>
      </p:pic>
      <p:pic>
        <p:nvPicPr>
          <p:cNvPr id="186" name="Google Shape;186;p17"/>
          <p:cNvPicPr preferRelativeResize="0"/>
          <p:nvPr/>
        </p:nvPicPr>
        <p:blipFill rotWithShape="1">
          <a:blip r:embed="rId1"/>
          <a:srcRect/>
          <a:stretch>
            <a:fillRect/>
          </a:stretch>
        </p:blipFill>
        <p:spPr>
          <a:xfrm>
            <a:off x="11768937" y="-14630"/>
            <a:ext cx="419100" cy="3924300"/>
          </a:xfrm>
          <a:prstGeom prst="rect">
            <a:avLst/>
          </a:prstGeom>
          <a:noFill/>
          <a:ln>
            <a:noFill/>
          </a:ln>
        </p:spPr>
      </p:pic>
      <p:pic>
        <p:nvPicPr>
          <p:cNvPr id="187" name="Google Shape;187;p17"/>
          <p:cNvPicPr preferRelativeResize="0"/>
          <p:nvPr/>
        </p:nvPicPr>
        <p:blipFill rotWithShape="1">
          <a:blip r:embed="rId1"/>
          <a:srcRect/>
          <a:stretch>
            <a:fillRect/>
          </a:stretch>
        </p:blipFill>
        <p:spPr>
          <a:xfrm>
            <a:off x="11768937" y="3909669"/>
            <a:ext cx="419101" cy="2933700"/>
          </a:xfrm>
          <a:prstGeom prst="rect">
            <a:avLst/>
          </a:prstGeom>
          <a:noFill/>
          <a:ln>
            <a:noFill/>
          </a:ln>
        </p:spPr>
      </p:pic>
      <p:sp>
        <p:nvSpPr>
          <p:cNvPr id="188" name="Google Shape;188;p17"/>
          <p:cNvSpPr/>
          <p:nvPr/>
        </p:nvSpPr>
        <p:spPr>
          <a:xfrm>
            <a:off x="2207895" y="1619885"/>
            <a:ext cx="8064500" cy="4741545"/>
          </a:xfrm>
          <a:custGeom>
            <a:avLst/>
            <a:gdLst/>
            <a:ahLst/>
            <a:cxnLst/>
            <a:rect l="l" t="t" r="r" b="b"/>
            <a:pathLst>
              <a:path w="8064500" h="2997200" extrusionOk="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w="24125" cap="flat" cmpd="sng">
            <a:solidFill>
              <a:srgbClr val="BDBDBD"/>
            </a:solidFill>
            <a:prstDash val="solid"/>
            <a:miter lim="8000"/>
            <a:headEnd type="none" w="sm" len="sm"/>
            <a:tailEnd type="none" w="sm" len="sm"/>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89" name="Google Shape;189;p17"/>
          <p:cNvSpPr/>
          <p:nvPr/>
        </p:nvSpPr>
        <p:spPr>
          <a:xfrm rot="10800000">
            <a:off x="2290521" y="1348765"/>
            <a:ext cx="3632846" cy="677128"/>
          </a:xfrm>
          <a:custGeom>
            <a:avLst/>
            <a:gdLst/>
            <a:ahLst/>
            <a:cxnLst/>
            <a:rect l="l" t="t" r="r" b="b"/>
            <a:pathLst>
              <a:path w="3632846" h="677128" extrusionOk="0">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0" name="Google Shape;190;p17"/>
          <p:cNvSpPr/>
          <p:nvPr/>
        </p:nvSpPr>
        <p:spPr>
          <a:xfrm>
            <a:off x="1113970" y="1150589"/>
            <a:ext cx="1520796" cy="1593354"/>
          </a:xfrm>
          <a:custGeom>
            <a:avLst/>
            <a:gdLst/>
            <a:ahLst/>
            <a:cxnLst/>
            <a:rect l="l" t="t" r="r" b="b"/>
            <a:pathLst>
              <a:path w="1520796" h="1593354" extrusionOk="0">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1" name="Google Shape;191;p17"/>
          <p:cNvSpPr txBox="1"/>
          <p:nvPr/>
        </p:nvSpPr>
        <p:spPr>
          <a:xfrm>
            <a:off x="406400" y="349250"/>
            <a:ext cx="5793105"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Problem statement/Hypothesis</a:t>
            </a:r>
            <a:endParaRPr sz="1100" b="0" i="0" u="none" strike="noStrike" cap="none">
              <a:solidFill>
                <a:schemeClr val="dk1"/>
              </a:solidFill>
              <a:latin typeface="Calibri"/>
              <a:ea typeface="Calibri"/>
              <a:cs typeface="Calibri"/>
              <a:sym typeface="Calibri"/>
            </a:endParaRPr>
          </a:p>
        </p:txBody>
      </p:sp>
      <p:sp>
        <p:nvSpPr>
          <p:cNvPr id="192" name="Google Shape;192;p17"/>
          <p:cNvSpPr txBox="1"/>
          <p:nvPr/>
        </p:nvSpPr>
        <p:spPr>
          <a:xfrm>
            <a:off x="1281430" y="1619885"/>
            <a:ext cx="1335405" cy="71564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Hateful</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Meme</a:t>
            </a:r>
            <a:endParaRPr lang="en-US" sz="1800" b="1">
              <a:solidFill>
                <a:srgbClr val="212121"/>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Detection</a:t>
            </a:r>
            <a:endParaRPr lang="en-US" sz="1800" b="1" i="0" u="none" strike="noStrike" cap="none">
              <a:solidFill>
                <a:srgbClr val="212121"/>
              </a:solidFill>
              <a:latin typeface="Microsoft Yahei"/>
              <a:ea typeface="Microsoft Yahei"/>
              <a:cs typeface="Microsoft Yahei"/>
              <a:sym typeface="Microsoft Yahei"/>
            </a:endParaRPr>
          </a:p>
        </p:txBody>
      </p:sp>
      <p:sp>
        <p:nvSpPr>
          <p:cNvPr id="193" name="Google Shape;193;p17"/>
          <p:cNvSpPr txBox="1"/>
          <p:nvPr/>
        </p:nvSpPr>
        <p:spPr>
          <a:xfrm>
            <a:off x="2616987" y="2059154"/>
            <a:ext cx="7132500" cy="415671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i="0" u="none" strike="noStrike" cap="none">
                <a:solidFill>
                  <a:srgbClr val="212121"/>
                </a:solidFill>
              </a:rPr>
              <a:t>Memes are a popular way for people to express themselves online, but this has led to a worrying problem: a lot of harmful stuff that can hurt people or certain groups. Memes remain a popular form of communication on social media platforms like Facebook and Instagram, therefore addressing the problem of detecting and removing inappropriate memes is critical. The well-being of users and the standard of online discourse are at risk due to the absence of an effective and automated method for identifying and managing such content.</a:t>
            </a:r>
            <a:endParaRPr lang="en-US" i="0" u="none" strike="noStrike" cap="none">
              <a:solidFill>
                <a:srgbClr val="212121"/>
              </a:solidFill>
            </a:endParaRPr>
          </a:p>
          <a:p>
            <a:pPr marL="0" marR="0" lvl="0" indent="0" algn="l" rtl="0">
              <a:lnSpc>
                <a:spcPct val="113000"/>
              </a:lnSpc>
              <a:spcBef>
                <a:spcPts val="0"/>
              </a:spcBef>
              <a:spcAft>
                <a:spcPts val="0"/>
              </a:spcAft>
              <a:buNone/>
            </a:pPr>
            <a:endParaRPr lang="en-US" i="0" u="none" strike="noStrike" cap="none">
              <a:solidFill>
                <a:srgbClr val="212121"/>
              </a:solidFill>
            </a:endParaRPr>
          </a:p>
          <a:p>
            <a:pPr marL="0" marR="0" lvl="0" indent="0" algn="l" rtl="0">
              <a:lnSpc>
                <a:spcPct val="113000"/>
              </a:lnSpc>
              <a:spcBef>
                <a:spcPts val="0"/>
              </a:spcBef>
              <a:spcAft>
                <a:spcPts val="0"/>
              </a:spcAft>
              <a:buNone/>
            </a:pPr>
            <a:r>
              <a:rPr lang="en-US" i="0" u="none" strike="noStrike" cap="none">
                <a:solidFill>
                  <a:srgbClr val="212121"/>
                </a:solidFill>
              </a:rPr>
              <a:t>We hypothesise that we can create a strong model that can reliably identify offensive memes in photos published on social media platforms by utilizing artificial intelligence techniques, more especially by combining computer vision and text extraction methodologies. According to the premise, a machine learning-enabled well-trained algorithm should be able to identify the language nuances, context, and patterns that signal the presence of objectionable content in memes. By using this method, we hope to develop a proactive solution that not only recognizes inappropriate memes but also lessens harassment and safeguards people's mental health, making the internet a safer and more welcoming place.</a:t>
            </a:r>
            <a:endParaRPr lang="en-US" i="0" u="none" strike="noStrike" cap="none">
              <a:solidFill>
                <a:srgbClr val="212121"/>
              </a:solidFill>
            </a:endParaRPr>
          </a:p>
        </p:txBody>
      </p:sp>
      <p:sp>
        <p:nvSpPr>
          <p:cNvPr id="194" name="Google Shape;194;p17"/>
          <p:cNvSpPr txBox="1"/>
          <p:nvPr/>
        </p:nvSpPr>
        <p:spPr>
          <a:xfrm>
            <a:off x="2616580" y="1620015"/>
            <a:ext cx="5715000" cy="22479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81000"/>
              </a:lnSpc>
              <a:spcBef>
                <a:spcPts val="0"/>
              </a:spcBef>
              <a:spcAft>
                <a:spcPts val="0"/>
              </a:spcAft>
              <a:buNone/>
            </a:pPr>
            <a:r>
              <a:rPr lang="en-US" sz="1600" b="1">
                <a:solidFill>
                  <a:srgbClr val="225870"/>
                </a:solidFill>
                <a:latin typeface="Microsoft Yahei"/>
                <a:ea typeface="Microsoft Yahei"/>
                <a:cs typeface="Microsoft Yahei"/>
                <a:sym typeface="Microsoft Yahei"/>
              </a:rPr>
              <a:t>Problem statement/Hypothesis</a:t>
            </a:r>
            <a:endParaRPr sz="1100" b="0" i="0" u="none" strike="noStrike" cap="none">
              <a:solidFill>
                <a:schemeClr val="dk1"/>
              </a:solidFill>
              <a:latin typeface="Calibri"/>
              <a:ea typeface="Calibri"/>
              <a:cs typeface="Calibri"/>
              <a:sym typeface="Calibri"/>
            </a:endParaRPr>
          </a:p>
        </p:txBody>
      </p:sp>
      <p:sp>
        <p:nvSpPr>
          <p:cNvPr id="195" name="Google Shape;195;p17"/>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1000"/>
                                        <p:tgtEl>
                                          <p:spTgt spid="194"/>
                                        </p:tgtEl>
                                      </p:cBhvr>
                                    </p:animEffect>
                                  </p:childTnLst>
                                </p:cTn>
                              </p:par>
                              <p:par>
                                <p:cTn id="14" presetID="10"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820" name="Shape 820"/>
        <p:cNvGrpSpPr/>
        <p:nvPr/>
      </p:nvGrpSpPr>
      <p:grpSpPr>
        <a:xfrm>
          <a:off x="0" y="0"/>
          <a:ext cx="0" cy="0"/>
          <a:chOff x="0" y="0"/>
          <a:chExt cx="0" cy="0"/>
        </a:xfrm>
      </p:grpSpPr>
      <p:grpSp>
        <p:nvGrpSpPr>
          <p:cNvPr id="821" name="Google Shape;821;p40"/>
          <p:cNvGrpSpPr/>
          <p:nvPr/>
        </p:nvGrpSpPr>
        <p:grpSpPr>
          <a:xfrm>
            <a:off x="0" y="0"/>
            <a:ext cx="12192001" cy="6858000"/>
            <a:chOff x="0" y="0"/>
            <a:chExt cx="12192001" cy="6858000"/>
          </a:xfrm>
        </p:grpSpPr>
        <p:pic>
          <p:nvPicPr>
            <p:cNvPr id="822" name="Google Shape;822;p40"/>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823" name="Google Shape;823;p40"/>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824" name="Google Shape;824;p40"/>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825" name="Google Shape;825;p40"/>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826" name="Google Shape;826;p40"/>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827" name="Google Shape;827;p40"/>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828" name="Google Shape;828;p40"/>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829" name="Google Shape;829;p40"/>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830" name="Google Shape;830;p40"/>
          <p:cNvSpPr txBox="1"/>
          <p:nvPr/>
        </p:nvSpPr>
        <p:spPr>
          <a:xfrm>
            <a:off x="522700" y="3687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Image Further Processing</a:t>
            </a:r>
            <a:endParaRPr sz="2800" b="1">
              <a:solidFill>
                <a:srgbClr val="225870"/>
              </a:solidFill>
              <a:latin typeface="Microsoft Yahei"/>
              <a:ea typeface="Microsoft Yahei"/>
              <a:cs typeface="Microsoft Yahei"/>
              <a:sym typeface="Microsoft Yahei"/>
            </a:endParaRPr>
          </a:p>
        </p:txBody>
      </p:sp>
      <p:pic>
        <p:nvPicPr>
          <p:cNvPr id="831" name="Google Shape;831;p40"/>
          <p:cNvPicPr preferRelativeResize="0"/>
          <p:nvPr/>
        </p:nvPicPr>
        <p:blipFill>
          <a:blip r:embed="rId2"/>
          <a:stretch>
            <a:fillRect/>
          </a:stretch>
        </p:blipFill>
        <p:spPr>
          <a:xfrm>
            <a:off x="1686625" y="1116250"/>
            <a:ext cx="3181393" cy="5436950"/>
          </a:xfrm>
          <a:prstGeom prst="rect">
            <a:avLst/>
          </a:prstGeom>
          <a:noFill/>
          <a:ln>
            <a:noFill/>
          </a:ln>
        </p:spPr>
      </p:pic>
      <p:cxnSp>
        <p:nvCxnSpPr>
          <p:cNvPr id="832" name="Google Shape;832;p40"/>
          <p:cNvCxnSpPr/>
          <p:nvPr/>
        </p:nvCxnSpPr>
        <p:spPr>
          <a:xfrm rot="10800000" flipH="1">
            <a:off x="920975" y="3190475"/>
            <a:ext cx="4900800" cy="16500"/>
          </a:xfrm>
          <a:prstGeom prst="straightConnector1">
            <a:avLst/>
          </a:prstGeom>
          <a:noFill/>
          <a:ln w="76200" cap="flat" cmpd="sng">
            <a:solidFill>
              <a:srgbClr val="FF0000"/>
            </a:solidFill>
            <a:prstDash val="solid"/>
            <a:round/>
            <a:headEnd type="none" w="med" len="med"/>
            <a:tailEnd type="none" w="med" len="med"/>
          </a:ln>
        </p:spPr>
      </p:cxnSp>
      <p:cxnSp>
        <p:nvCxnSpPr>
          <p:cNvPr id="833" name="Google Shape;833;p40"/>
          <p:cNvCxnSpPr/>
          <p:nvPr/>
        </p:nvCxnSpPr>
        <p:spPr>
          <a:xfrm rot="10800000" flipH="1">
            <a:off x="920975" y="4905250"/>
            <a:ext cx="4900800" cy="16500"/>
          </a:xfrm>
          <a:prstGeom prst="straightConnector1">
            <a:avLst/>
          </a:prstGeom>
          <a:noFill/>
          <a:ln w="76200" cap="flat" cmpd="sng">
            <a:solidFill>
              <a:srgbClr val="FF0000"/>
            </a:solidFill>
            <a:prstDash val="solid"/>
            <a:round/>
            <a:headEnd type="none" w="med" len="med"/>
            <a:tailEnd type="none" w="med" len="med"/>
          </a:ln>
        </p:spPr>
      </p:cxnSp>
      <p:cxnSp>
        <p:nvCxnSpPr>
          <p:cNvPr id="834" name="Google Shape;834;p40"/>
          <p:cNvCxnSpPr>
            <a:endCxn id="835" idx="1"/>
          </p:cNvCxnSpPr>
          <p:nvPr/>
        </p:nvCxnSpPr>
        <p:spPr>
          <a:xfrm>
            <a:off x="5978075" y="3304450"/>
            <a:ext cx="2639700" cy="1258200"/>
          </a:xfrm>
          <a:prstGeom prst="straightConnector1">
            <a:avLst/>
          </a:prstGeom>
          <a:noFill/>
          <a:ln w="9525" cap="flat" cmpd="sng">
            <a:solidFill>
              <a:schemeClr val="dk2"/>
            </a:solidFill>
            <a:prstDash val="solid"/>
            <a:round/>
            <a:headEnd type="none" w="med" len="med"/>
            <a:tailEnd type="triangle" w="med" len="med"/>
          </a:ln>
        </p:spPr>
      </p:cxnSp>
      <p:cxnSp>
        <p:nvCxnSpPr>
          <p:cNvPr id="836" name="Google Shape;836;p40"/>
          <p:cNvCxnSpPr/>
          <p:nvPr/>
        </p:nvCxnSpPr>
        <p:spPr>
          <a:xfrm rot="10800000" flipH="1">
            <a:off x="5821775" y="4785850"/>
            <a:ext cx="2796000" cy="135900"/>
          </a:xfrm>
          <a:prstGeom prst="straightConnector1">
            <a:avLst/>
          </a:prstGeom>
          <a:noFill/>
          <a:ln w="9525" cap="flat" cmpd="sng">
            <a:solidFill>
              <a:schemeClr val="dk2"/>
            </a:solidFill>
            <a:prstDash val="solid"/>
            <a:round/>
            <a:headEnd type="none" w="med" len="med"/>
            <a:tailEnd type="triangle" w="med" len="med"/>
          </a:ln>
        </p:spPr>
      </p:cxnSp>
      <p:sp>
        <p:nvSpPr>
          <p:cNvPr id="835" name="Google Shape;835;p40"/>
          <p:cNvSpPr txBox="1"/>
          <p:nvPr/>
        </p:nvSpPr>
        <p:spPr>
          <a:xfrm>
            <a:off x="8617775" y="4339450"/>
            <a:ext cx="2532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chemeClr val="accent1"/>
                </a:solidFill>
              </a:rPr>
              <a:t>Image Segmentation</a:t>
            </a:r>
            <a:endParaRPr sz="1700" b="1">
              <a:solidFill>
                <a:schemeClr val="accent1"/>
              </a:solidFill>
            </a:endParaRPr>
          </a:p>
        </p:txBody>
      </p:sp>
      <p:sp>
        <p:nvSpPr>
          <p:cNvPr id="837" name="Google Shape;837;p40"/>
          <p:cNvSpPr/>
          <p:nvPr/>
        </p:nvSpPr>
        <p:spPr>
          <a:xfrm>
            <a:off x="2210525" y="3190475"/>
            <a:ext cx="2133600" cy="2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40"/>
          <p:cNvSpPr/>
          <p:nvPr/>
        </p:nvSpPr>
        <p:spPr>
          <a:xfrm>
            <a:off x="2129725" y="5003975"/>
            <a:ext cx="2064000" cy="2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40" name="Google Shape;840;p40"/>
          <p:cNvCxnSpPr/>
          <p:nvPr/>
        </p:nvCxnSpPr>
        <p:spPr>
          <a:xfrm>
            <a:off x="4566285" y="1270725"/>
            <a:ext cx="3996300" cy="604200"/>
          </a:xfrm>
          <a:prstGeom prst="straightConnector1">
            <a:avLst/>
          </a:prstGeom>
          <a:noFill/>
          <a:ln w="9525" cap="flat" cmpd="sng">
            <a:solidFill>
              <a:schemeClr val="dk2"/>
            </a:solidFill>
            <a:prstDash val="solid"/>
            <a:round/>
            <a:headEnd type="none" w="med" len="med"/>
            <a:tailEnd type="triangle" w="med" len="med"/>
          </a:ln>
        </p:spPr>
      </p:cxnSp>
      <p:cxnSp>
        <p:nvCxnSpPr>
          <p:cNvPr id="841" name="Google Shape;841;p40"/>
          <p:cNvCxnSpPr/>
          <p:nvPr/>
        </p:nvCxnSpPr>
        <p:spPr>
          <a:xfrm rot="10800000" flipH="1">
            <a:off x="4609475" y="2088600"/>
            <a:ext cx="3909600" cy="1340400"/>
          </a:xfrm>
          <a:prstGeom prst="straightConnector1">
            <a:avLst/>
          </a:prstGeom>
          <a:noFill/>
          <a:ln w="9525" cap="flat" cmpd="sng">
            <a:solidFill>
              <a:schemeClr val="dk2"/>
            </a:solidFill>
            <a:prstDash val="solid"/>
            <a:round/>
            <a:headEnd type="none" w="med" len="med"/>
            <a:tailEnd type="triangle" w="med" len="med"/>
          </a:ln>
        </p:spPr>
      </p:cxnSp>
      <p:cxnSp>
        <p:nvCxnSpPr>
          <p:cNvPr id="842" name="Google Shape;842;p40"/>
          <p:cNvCxnSpPr/>
          <p:nvPr/>
        </p:nvCxnSpPr>
        <p:spPr>
          <a:xfrm rot="10800000" flipH="1">
            <a:off x="4378300" y="2302325"/>
            <a:ext cx="4223100" cy="2828700"/>
          </a:xfrm>
          <a:prstGeom prst="straightConnector1">
            <a:avLst/>
          </a:prstGeom>
          <a:noFill/>
          <a:ln w="9525" cap="flat" cmpd="sng">
            <a:solidFill>
              <a:schemeClr val="dk2"/>
            </a:solidFill>
            <a:prstDash val="solid"/>
            <a:round/>
            <a:headEnd type="none" w="med" len="med"/>
            <a:tailEnd type="triangle" w="med" len="med"/>
          </a:ln>
        </p:spPr>
      </p:cxnSp>
      <p:sp>
        <p:nvSpPr>
          <p:cNvPr id="843" name="Google Shape;843;p40"/>
          <p:cNvSpPr txBox="1"/>
          <p:nvPr/>
        </p:nvSpPr>
        <p:spPr>
          <a:xfrm>
            <a:off x="8140900" y="1776225"/>
            <a:ext cx="2532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solidFill>
                  <a:srgbClr val="0097A7"/>
                </a:solidFill>
              </a:rPr>
              <a:t>Text Removal</a:t>
            </a:r>
            <a:endParaRPr sz="1700" b="1">
              <a:solidFill>
                <a:srgbClr val="0097A7"/>
              </a:solidFill>
            </a:endParaRPr>
          </a:p>
        </p:txBody>
      </p:sp>
      <p:sp>
        <p:nvSpPr>
          <p:cNvPr id="844" name="Google Shape;844;p40"/>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848" name="Shape 848"/>
        <p:cNvGrpSpPr/>
        <p:nvPr/>
      </p:nvGrpSpPr>
      <p:grpSpPr>
        <a:xfrm>
          <a:off x="0" y="0"/>
          <a:ext cx="0" cy="0"/>
          <a:chOff x="0" y="0"/>
          <a:chExt cx="0" cy="0"/>
        </a:xfrm>
      </p:grpSpPr>
      <p:grpSp>
        <p:nvGrpSpPr>
          <p:cNvPr id="849" name="Google Shape;849;p41"/>
          <p:cNvGrpSpPr/>
          <p:nvPr/>
        </p:nvGrpSpPr>
        <p:grpSpPr>
          <a:xfrm>
            <a:off x="0" y="0"/>
            <a:ext cx="12192001" cy="6858000"/>
            <a:chOff x="0" y="0"/>
            <a:chExt cx="12192001" cy="6858000"/>
          </a:xfrm>
        </p:grpSpPr>
        <p:pic>
          <p:nvPicPr>
            <p:cNvPr id="850" name="Google Shape;850;p41"/>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851" name="Google Shape;851;p41"/>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852" name="Google Shape;852;p41"/>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853" name="Google Shape;853;p41"/>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854" name="Google Shape;854;p41"/>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855" name="Google Shape;855;p41"/>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856" name="Google Shape;856;p41"/>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857" name="Google Shape;857;p41"/>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858" name="Google Shape;858;p41"/>
          <p:cNvSpPr txBox="1"/>
          <p:nvPr/>
        </p:nvSpPr>
        <p:spPr>
          <a:xfrm>
            <a:off x="522700" y="5825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Web Entity Detection (Provided by Google)</a:t>
            </a:r>
            <a:endParaRPr sz="2800" b="1">
              <a:solidFill>
                <a:srgbClr val="225870"/>
              </a:solidFill>
              <a:latin typeface="Microsoft Yahei"/>
              <a:ea typeface="Microsoft Yahei"/>
              <a:cs typeface="Microsoft Yahei"/>
              <a:sym typeface="Microsoft Yahei"/>
            </a:endParaRPr>
          </a:p>
        </p:txBody>
      </p:sp>
      <p:pic>
        <p:nvPicPr>
          <p:cNvPr id="859" name="Google Shape;859;p41"/>
          <p:cNvPicPr preferRelativeResize="0"/>
          <p:nvPr/>
        </p:nvPicPr>
        <p:blipFill>
          <a:blip r:embed="rId2"/>
          <a:stretch>
            <a:fillRect/>
          </a:stretch>
        </p:blipFill>
        <p:spPr>
          <a:xfrm>
            <a:off x="522700" y="1778450"/>
            <a:ext cx="5905500" cy="3933825"/>
          </a:xfrm>
          <a:prstGeom prst="rect">
            <a:avLst/>
          </a:prstGeom>
          <a:noFill/>
          <a:ln>
            <a:noFill/>
          </a:ln>
        </p:spPr>
      </p:pic>
      <p:cxnSp>
        <p:nvCxnSpPr>
          <p:cNvPr id="860" name="Google Shape;860;p41"/>
          <p:cNvCxnSpPr/>
          <p:nvPr/>
        </p:nvCxnSpPr>
        <p:spPr>
          <a:xfrm>
            <a:off x="6428200" y="4715663"/>
            <a:ext cx="1926300" cy="4200"/>
          </a:xfrm>
          <a:prstGeom prst="straightConnector1">
            <a:avLst/>
          </a:prstGeom>
          <a:noFill/>
          <a:ln w="9525" cap="flat" cmpd="sng">
            <a:solidFill>
              <a:schemeClr val="dk2"/>
            </a:solidFill>
            <a:prstDash val="solid"/>
            <a:round/>
            <a:headEnd type="none" w="med" len="med"/>
            <a:tailEnd type="triangle" w="med" len="med"/>
          </a:ln>
        </p:spPr>
      </p:cxnSp>
      <p:sp>
        <p:nvSpPr>
          <p:cNvPr id="861" name="Google Shape;861;p41"/>
          <p:cNvSpPr txBox="1"/>
          <p:nvPr/>
        </p:nvSpPr>
        <p:spPr>
          <a:xfrm>
            <a:off x="6613800" y="4339275"/>
            <a:ext cx="1637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Entity Result</a:t>
            </a:r>
            <a:endParaRPr sz="2000" b="1"/>
          </a:p>
        </p:txBody>
      </p:sp>
      <p:sp>
        <p:nvSpPr>
          <p:cNvPr id="862" name="Google Shape;862;p41"/>
          <p:cNvSpPr txBox="1"/>
          <p:nvPr/>
        </p:nvSpPr>
        <p:spPr>
          <a:xfrm>
            <a:off x="8436800" y="4483025"/>
            <a:ext cx="35031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b="1">
                <a:solidFill>
                  <a:schemeClr val="dk2"/>
                </a:solidFill>
              </a:rPr>
              <a:t>Carnival in Rio de Janeiro</a:t>
            </a:r>
            <a:endParaRPr sz="2200" b="1">
              <a:solidFill>
                <a:schemeClr val="dk2"/>
              </a:solidFill>
            </a:endParaRPr>
          </a:p>
        </p:txBody>
      </p:sp>
      <p:cxnSp>
        <p:nvCxnSpPr>
          <p:cNvPr id="863" name="Google Shape;863;p41"/>
          <p:cNvCxnSpPr/>
          <p:nvPr/>
        </p:nvCxnSpPr>
        <p:spPr>
          <a:xfrm>
            <a:off x="6469350" y="2797525"/>
            <a:ext cx="1926300" cy="4200"/>
          </a:xfrm>
          <a:prstGeom prst="straightConnector1">
            <a:avLst/>
          </a:prstGeom>
          <a:noFill/>
          <a:ln w="9525" cap="flat" cmpd="sng">
            <a:solidFill>
              <a:schemeClr val="dk2"/>
            </a:solidFill>
            <a:prstDash val="solid"/>
            <a:round/>
            <a:headEnd type="none" w="med" len="med"/>
            <a:tailEnd type="triangle" w="med" len="med"/>
          </a:ln>
        </p:spPr>
      </p:cxnSp>
      <p:sp>
        <p:nvSpPr>
          <p:cNvPr id="864" name="Google Shape;864;p41"/>
          <p:cNvSpPr txBox="1"/>
          <p:nvPr/>
        </p:nvSpPr>
        <p:spPr>
          <a:xfrm>
            <a:off x="6324550" y="2322200"/>
            <a:ext cx="21336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700" b="1"/>
              <a:t>Object Result</a:t>
            </a:r>
            <a:endParaRPr sz="1700" b="1"/>
          </a:p>
        </p:txBody>
      </p:sp>
      <p:sp>
        <p:nvSpPr>
          <p:cNvPr id="865" name="Google Shape;865;p41"/>
          <p:cNvSpPr txBox="1"/>
          <p:nvPr/>
        </p:nvSpPr>
        <p:spPr>
          <a:xfrm>
            <a:off x="8251200" y="2564888"/>
            <a:ext cx="3503100" cy="4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50" b="1">
                <a:solidFill>
                  <a:schemeClr val="dk2"/>
                </a:solidFill>
              </a:rPr>
              <a:t>Person, Cell phone</a:t>
            </a:r>
            <a:endParaRPr sz="2200" b="1">
              <a:solidFill>
                <a:schemeClr val="dk2"/>
              </a:solidFill>
            </a:endParaRPr>
          </a:p>
        </p:txBody>
      </p:sp>
      <p:sp>
        <p:nvSpPr>
          <p:cNvPr id="866" name="Google Shape;866;p41"/>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870" name="Shape 870"/>
        <p:cNvGrpSpPr/>
        <p:nvPr/>
      </p:nvGrpSpPr>
      <p:grpSpPr>
        <a:xfrm>
          <a:off x="0" y="0"/>
          <a:ext cx="0" cy="0"/>
          <a:chOff x="0" y="0"/>
          <a:chExt cx="0" cy="0"/>
        </a:xfrm>
      </p:grpSpPr>
      <p:sp>
        <p:nvSpPr>
          <p:cNvPr id="871" name="Google Shape;871;p42"/>
          <p:cNvSpPr txBox="1"/>
          <p:nvPr/>
        </p:nvSpPr>
        <p:spPr>
          <a:xfrm>
            <a:off x="489800" y="31940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References</a:t>
            </a:r>
            <a:endParaRPr sz="2800" b="1">
              <a:solidFill>
                <a:srgbClr val="225870"/>
              </a:solidFill>
              <a:latin typeface="Microsoft Yahei"/>
              <a:ea typeface="Microsoft Yahei"/>
              <a:cs typeface="Microsoft Yahei"/>
              <a:sym typeface="Microsoft Yahei"/>
            </a:endParaRPr>
          </a:p>
        </p:txBody>
      </p:sp>
      <p:sp>
        <p:nvSpPr>
          <p:cNvPr id="872" name="Google Shape;872;p42"/>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873" name="Google Shape;873;p42"/>
          <p:cNvSpPr txBox="1"/>
          <p:nvPr/>
        </p:nvSpPr>
        <p:spPr>
          <a:xfrm>
            <a:off x="853250" y="853100"/>
            <a:ext cx="9599100" cy="567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a:t>Firoj Alam, Ferda Ofli, and Muhammad Imran. Crisismmd: Multimodal twitter datasets from natural disasters. In Twelfth International AAAI Conference on Web and Social Media, 2018</a:t>
            </a:r>
            <a:endParaRPr lang="en-US"/>
          </a:p>
          <a:p>
            <a:pPr marL="0" lvl="0" indent="0" algn="l" rtl="0">
              <a:spcBef>
                <a:spcPts val="0"/>
              </a:spcBef>
              <a:spcAft>
                <a:spcPts val="0"/>
              </a:spcAft>
              <a:buNone/>
            </a:pPr>
            <a:r>
              <a:rPr lang="en-US"/>
              <a:t>[2] </a:t>
            </a:r>
            <a:r>
              <a:rPr lang="en-US"/>
              <a:t>Zhu, R. (2020). Enhance multimodal transformer with external label and in-domain pretrain: Hateful meme challenge winning solution. arXiv preprint arXiv:2012.08290.</a:t>
            </a:r>
            <a:endParaRPr lang="en-US"/>
          </a:p>
          <a:p>
            <a:pPr marL="0" lvl="0" indent="0" algn="l" rtl="0">
              <a:spcBef>
                <a:spcPts val="0"/>
              </a:spcBef>
              <a:spcAft>
                <a:spcPts val="0"/>
              </a:spcAft>
              <a:buNone/>
            </a:pPr>
            <a:r>
              <a:rPr lang="en-US"/>
              <a:t>[3]Constantin, M. G., Pârvu, D. S., Stanciu, C., Ionascu, D., &amp; Ionescu, B. (2021, July). Hateful meme detection with multimodal deep neural networks. In 2021 International Symposium on Signals, Circuits and Systems (ISSCS) (pp. 1-4). IEEE.</a:t>
            </a:r>
            <a:endParaRPr lang="en-US"/>
          </a:p>
          <a:p>
            <a:pPr marL="0" lvl="0" indent="0" algn="l" rtl="0">
              <a:spcBef>
                <a:spcPts val="0"/>
              </a:spcBef>
              <a:spcAft>
                <a:spcPts val="0"/>
              </a:spcAft>
              <a:buNone/>
            </a:pPr>
            <a:r>
              <a:rPr lang="en-US"/>
              <a:t>[4]Velioglu, R., &amp; Rose, J. (2020). Detecting hate speech in memes using multimodal deep learning approaches: Prize-winning solution to hateful memes challenge. arXiv preprint arXiv:2012.12975.</a:t>
            </a:r>
            <a:endParaRPr lang="en-US"/>
          </a:p>
          <a:p>
            <a:pPr marL="0" lvl="0" indent="0" algn="l" rtl="0">
              <a:spcBef>
                <a:spcPts val="0"/>
              </a:spcBef>
              <a:spcAft>
                <a:spcPts val="0"/>
              </a:spcAft>
              <a:buNone/>
            </a:pPr>
            <a:r>
              <a:rPr lang="en-US"/>
              <a:t>[5]Wanbo, L., &amp; Suying, L. (2021, May). Research on multi-modal hateful meme detection. In 2021 2nd International Conference on Artificial Intelligence and Information Systems (pp. 1-10).</a:t>
            </a:r>
            <a:endParaRPr lang="en-US"/>
          </a:p>
          <a:p>
            <a:pPr marL="0" marR="0" lvl="0" indent="0" algn="l" rtl="0">
              <a:lnSpc>
                <a:spcPct val="100000"/>
              </a:lnSpc>
              <a:spcBef>
                <a:spcPts val="0"/>
              </a:spcBef>
              <a:spcAft>
                <a:spcPts val="0"/>
              </a:spcAft>
              <a:buNone/>
            </a:pPr>
            <a:r>
              <a:rPr lang="en-US"/>
              <a:t>[6] “TF–IDF.” Wikipedia, Wikimedia Foundation, 11 Feb. 2022, https://en.wikipedia.org/wiki/Tf%E2%80%93idf. </a:t>
            </a:r>
            <a:endParaRPr lang="en-US"/>
          </a:p>
          <a:p>
            <a:pPr marL="0" lvl="0" indent="0" algn="l" rtl="0">
              <a:lnSpc>
                <a:spcPct val="90000"/>
              </a:lnSpc>
              <a:spcBef>
                <a:spcPts val="0"/>
              </a:spcBef>
              <a:spcAft>
                <a:spcPts val="0"/>
              </a:spcAft>
              <a:buClr>
                <a:schemeClr val="dk1"/>
              </a:buClr>
              <a:buSzPts val="1100"/>
              <a:buFont typeface="Arial" panose="020B0604020202020204"/>
              <a:buNone/>
            </a:pPr>
            <a:r>
              <a:rPr lang="en-US"/>
              <a:t>[7] Zhang, Ye, and Byron Wallace. "A sensitivity analysis of (and practitioners' guide to) convolutional neural networks for sentence classification." arXiv preprint arXiv:1510.03820 (2015).</a:t>
            </a:r>
            <a:endParaRPr lang="en-US"/>
          </a:p>
          <a:p>
            <a:pPr marL="0" lvl="0" indent="0" algn="l" rtl="0">
              <a:lnSpc>
                <a:spcPct val="90000"/>
              </a:lnSpc>
              <a:spcBef>
                <a:spcPts val="0"/>
              </a:spcBef>
              <a:spcAft>
                <a:spcPts val="0"/>
              </a:spcAft>
              <a:buClr>
                <a:schemeClr val="dk1"/>
              </a:buClr>
              <a:buSzPts val="1100"/>
              <a:buFont typeface="Arial" panose="020B0604020202020204"/>
              <a:buNone/>
            </a:pPr>
            <a:r>
              <a:rPr lang="en-US"/>
              <a:t>[8] Devlin, Jacob, et al. "Bert: Pre-training of deep bidirectional transformers    for language understanding." arXiv preprint arXiv:1810.04805 (2018).</a:t>
            </a:r>
            <a:endParaRPr lang="en-US"/>
          </a:p>
          <a:p>
            <a:pPr marL="0" lvl="0" indent="0" algn="l" rtl="0">
              <a:lnSpc>
                <a:spcPct val="90000"/>
              </a:lnSpc>
              <a:spcBef>
                <a:spcPts val="0"/>
              </a:spcBef>
              <a:spcAft>
                <a:spcPts val="0"/>
              </a:spcAft>
              <a:buNone/>
            </a:pPr>
            <a:r>
              <a:rPr lang="en-US"/>
              <a:t>[9] He, Kaiming, et al. “Deep Residual Learning for Image Recognition.” 2016 IEEE Conference on Computer Vision and Pattern Recognition (CVPR), 2016, </a:t>
            </a:r>
            <a:r>
              <a:rPr lang="en-US" u="sng">
                <a:solidFill>
                  <a:schemeClr val="hlink"/>
                </a:solidFill>
                <a:hlinkClick r:id="rId1"/>
              </a:rPr>
              <a:t>https://doi.org/10.1109/cvpr.2016.90</a:t>
            </a:r>
            <a:r>
              <a:rPr lang="en-US"/>
              <a:t>.</a:t>
            </a:r>
            <a:endParaRPr lang="en-US"/>
          </a:p>
          <a:p>
            <a:pPr marL="0" lvl="0" indent="0" algn="l" rtl="0">
              <a:lnSpc>
                <a:spcPct val="90000"/>
              </a:lnSpc>
              <a:spcBef>
                <a:spcPts val="0"/>
              </a:spcBef>
              <a:spcAft>
                <a:spcPts val="0"/>
              </a:spcAft>
              <a:buNone/>
            </a:pPr>
            <a:r>
              <a:rPr lang="en-US"/>
              <a:t>[10] Redmon, Joseph, et al. “You Only Look Once: Unified, Real-Time Object Detection.” 2016 IEEE Conference on Computer Vision and Pattern Recognition (CVPR), 2016, https://doi.org/10.1109/cvpr.2016.91. </a:t>
            </a:r>
            <a:endParaRPr lang="en-US"/>
          </a:p>
          <a:p>
            <a:pPr marL="0" lvl="0" indent="0" algn="l" rtl="0">
              <a:lnSpc>
                <a:spcPct val="90000"/>
              </a:lnSpc>
              <a:spcBef>
                <a:spcPts val="0"/>
              </a:spcBef>
              <a:spcAft>
                <a:spcPts val="0"/>
              </a:spcAft>
              <a:buNone/>
            </a:pPr>
            <a:r>
              <a:rPr lang="en-US"/>
              <a:t>[11] Viola, P., and M. Jones. “Rapid Object Detection Using a Boosted Cascade of Simple Features.” Proceedings of the 2001 IEEE Computer Society Conference on Computer Vision and Pattern Recognition. CVPR 2001,</a:t>
            </a:r>
            <a:r>
              <a:rPr lang="en-US">
                <a:uFill>
                  <a:noFill/>
                </a:uFill>
                <a:hlinkClick r:id="rId2"/>
              </a:rPr>
              <a:t> https://doi.org/10.1109/cvpr.2001.990517</a:t>
            </a:r>
            <a:r>
              <a:rPr lang="en-US"/>
              <a:t>.</a:t>
            </a:r>
            <a:endParaRPr lang="en-US"/>
          </a:p>
          <a:p>
            <a:pPr marL="0" lvl="0" indent="0" algn="l" rtl="0">
              <a:lnSpc>
                <a:spcPct val="90000"/>
              </a:lnSpc>
              <a:spcBef>
                <a:spcPts val="0"/>
              </a:spcBef>
              <a:spcAft>
                <a:spcPts val="0"/>
              </a:spcAft>
              <a:buNone/>
            </a:pPr>
            <a:r>
              <a:rPr lang="en-US"/>
              <a:t>[12]Li, L. H., Yatskar, M., Yin, D., Hsieh, C. J., &amp; Chang, K. W. (2019). Visualbert: A simple and performant baseline for vision and language. arXiv preprint arXiv:1908.03557.</a:t>
            </a:r>
            <a:endParaRPr lang="en-US"/>
          </a:p>
          <a:p>
            <a:pPr marL="0" lvl="0" indent="0" algn="l" rtl="0">
              <a:lnSpc>
                <a:spcPct val="90000"/>
              </a:lnSpc>
              <a:spcBef>
                <a:spcPts val="0"/>
              </a:spcBef>
              <a:spcAft>
                <a:spcPts val="0"/>
              </a:spcAft>
              <a:buNone/>
            </a:pPr>
            <a:r>
              <a:rPr lang="en-US"/>
              <a:t>[13]Ren, S., He, K., Girshick, R., &amp; Sun, J. (2015). Faster r-cnn: Towards real-time object detection with region proposal networks. Advances in neural information processing systems, 28.</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895" name="Shape 895"/>
        <p:cNvGrpSpPr/>
        <p:nvPr/>
      </p:nvGrpSpPr>
      <p:grpSpPr>
        <a:xfrm>
          <a:off x="0" y="0"/>
          <a:ext cx="0" cy="0"/>
          <a:chOff x="0" y="0"/>
          <a:chExt cx="0" cy="0"/>
        </a:xfrm>
      </p:grpSpPr>
      <p:grpSp>
        <p:nvGrpSpPr>
          <p:cNvPr id="896" name="Google Shape;896;p44"/>
          <p:cNvGrpSpPr/>
          <p:nvPr/>
        </p:nvGrpSpPr>
        <p:grpSpPr>
          <a:xfrm>
            <a:off x="0" y="0"/>
            <a:ext cx="12192001" cy="6858000"/>
            <a:chOff x="0" y="0"/>
            <a:chExt cx="12192001" cy="6858000"/>
          </a:xfrm>
        </p:grpSpPr>
        <p:pic>
          <p:nvPicPr>
            <p:cNvPr id="897" name="Google Shape;897;p44"/>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898" name="Google Shape;898;p44"/>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899" name="Google Shape;899;p44"/>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900" name="Google Shape;900;p44"/>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901" name="Google Shape;901;p44"/>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902" name="Google Shape;902;p44"/>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903" name="Google Shape;903;p44"/>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904" name="Google Shape;904;p44"/>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905" name="Google Shape;905;p4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06" name="Google Shape;906;p44"/>
          <p:cNvSpPr txBox="1"/>
          <p:nvPr/>
        </p:nvSpPr>
        <p:spPr>
          <a:xfrm>
            <a:off x="2381527" y="2373360"/>
            <a:ext cx="7428900" cy="6447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800" b="0" i="0" u="none" strike="noStrike" cap="none">
                <a:solidFill>
                  <a:srgbClr val="FFFFFF"/>
                </a:solidFill>
                <a:latin typeface="Arial" panose="020B0604020202020204"/>
                <a:ea typeface="Arial" panose="020B0604020202020204"/>
                <a:cs typeface="Arial" panose="020B0604020202020204"/>
                <a:sym typeface="Arial" panose="020B0604020202020204"/>
              </a:rPr>
              <a:t>Thanks for your listening!</a:t>
            </a:r>
            <a:endParaRPr sz="1100" b="0" i="0" u="none" strike="noStrike" cap="none">
              <a:solidFill>
                <a:schemeClr val="dk1"/>
              </a:solidFill>
              <a:latin typeface="Calibri"/>
              <a:ea typeface="Calibri"/>
              <a:cs typeface="Calibri"/>
              <a:sym typeface="Calibri"/>
            </a:endParaRPr>
          </a:p>
        </p:txBody>
      </p:sp>
      <p:sp>
        <p:nvSpPr>
          <p:cNvPr id="909" name="Google Shape;909;p44"/>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
        <p:nvSpPr>
          <p:cNvPr id="96" name="Google Shape;96;p13"/>
          <p:cNvSpPr txBox="1"/>
          <p:nvPr/>
        </p:nvSpPr>
        <p:spPr>
          <a:xfrm>
            <a:off x="8870950" y="4052570"/>
            <a:ext cx="2564765" cy="1135380"/>
          </a:xfrm>
          <a:prstGeom prst="rect">
            <a:avLst/>
          </a:prstGeom>
          <a:solidFill>
            <a:srgbClr val="FFFFFF">
              <a:alpha val="0"/>
            </a:srgbClr>
          </a:solidFill>
          <a:ln>
            <a:noFill/>
          </a:ln>
        </p:spPr>
        <p:txBody>
          <a:bodyPr spcFirstLastPara="1" wrap="square" lIns="31750" tIns="12700" rIns="31750" bIns="12700" anchor="t" anchorCtr="0">
            <a:spAutoFit/>
          </a:bodyPr>
          <a:p>
            <a:pPr marL="0" marR="0" lvl="0" indent="0" algn="l" rtl="0">
              <a:lnSpc>
                <a:spcPct val="113000"/>
              </a:lnSpc>
              <a:spcBef>
                <a:spcPts val="0"/>
              </a:spcBef>
              <a:spcAft>
                <a:spcPts val="0"/>
              </a:spcAft>
              <a:buNone/>
            </a:pPr>
            <a:r>
              <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Presented by: </a:t>
            </a:r>
            <a:endPar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3000"/>
              </a:lnSpc>
              <a:spcBef>
                <a:spcPts val="0"/>
              </a:spcBef>
              <a:spcAft>
                <a:spcPts val="0"/>
              </a:spcAft>
              <a:buNone/>
            </a:pPr>
            <a:r>
              <a:rPr lang="en-US" sz="1600" b="0" i="0" u="none" strike="noStrike" cap="none">
                <a:solidFill>
                  <a:srgbClr val="FFFFFF"/>
                </a:solidFill>
                <a:latin typeface="Arial" panose="020B0604020202020204"/>
                <a:ea typeface="Arial" panose="020B0604020202020204"/>
                <a:cs typeface="Arial" panose="020B0604020202020204"/>
                <a:sym typeface="Arial" panose="020B0604020202020204"/>
              </a:rPr>
              <a:t>Srichandan Kota Rajasekhar Ponnuru  Pavan Ganta</a:t>
            </a:r>
            <a:endParaRPr sz="1100" b="0" i="0" u="none" strike="noStrike" cap="none">
              <a:solidFill>
                <a:schemeClr val="dk1"/>
              </a:solidFill>
              <a:latin typeface="Calibri"/>
              <a:ea typeface="Calibri"/>
              <a:cs typeface="Calibri"/>
              <a:sym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34"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4107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panose="020B0806030902050204"/>
                <a:ea typeface="Impact" panose="020B0806030902050204"/>
                <a:cs typeface="Impact" panose="020B0806030902050204"/>
                <a:sym typeface="Impact" panose="020B0806030902050204"/>
              </a:rPr>
              <a:t>03</a:t>
            </a:r>
            <a:endParaRPr sz="1100" b="0" i="0" u="none" strike="noStrike" cap="none">
              <a:solidFill>
                <a:schemeClr val="dk1"/>
              </a:solidFill>
              <a:latin typeface="Calibri"/>
              <a:ea typeface="Calibri"/>
              <a:cs typeface="Calibri"/>
              <a:sym typeface="Calibri"/>
            </a:endParaRPr>
          </a:p>
        </p:txBody>
      </p:sp>
      <p:sp>
        <p:nvSpPr>
          <p:cNvPr id="145" name="Google Shape;145;p15"/>
          <p:cNvSpPr txBox="1"/>
          <p:nvPr/>
        </p:nvSpPr>
        <p:spPr>
          <a:xfrm>
            <a:off x="1482090" y="3474085"/>
            <a:ext cx="6030595" cy="39306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Model/Methodology</a:t>
            </a:r>
            <a:endParaRPr sz="1100" b="0" i="0" u="none" strike="noStrike" cap="non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2"/>
          <a:srcRect/>
          <a:stretch>
            <a:fillRect/>
          </a:stretch>
        </p:blipFill>
        <p:spPr>
          <a:xfrm>
            <a:off x="6338608" y="762000"/>
            <a:ext cx="4961964" cy="3721473"/>
          </a:xfrm>
          <a:prstGeom prst="rect">
            <a:avLst/>
          </a:prstGeom>
          <a:noFill/>
          <a:ln>
            <a:noFill/>
          </a:ln>
        </p:spPr>
      </p:pic>
      <p:sp>
        <p:nvSpPr>
          <p:cNvPr id="149" name="Google Shape;149;p15"/>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25" name="Shape 225"/>
        <p:cNvGrpSpPr/>
        <p:nvPr/>
      </p:nvGrpSpPr>
      <p:grpSpPr>
        <a:xfrm>
          <a:off x="0" y="0"/>
          <a:ext cx="0" cy="0"/>
          <a:chOff x="0" y="0"/>
          <a:chExt cx="0" cy="0"/>
        </a:xfrm>
      </p:grpSpPr>
      <p:grpSp>
        <p:nvGrpSpPr>
          <p:cNvPr id="226" name="Google Shape;226;p19"/>
          <p:cNvGrpSpPr/>
          <p:nvPr/>
        </p:nvGrpSpPr>
        <p:grpSpPr>
          <a:xfrm>
            <a:off x="0" y="0"/>
            <a:ext cx="12192001" cy="6858000"/>
            <a:chOff x="0" y="0"/>
            <a:chExt cx="12192001" cy="6858000"/>
          </a:xfrm>
        </p:grpSpPr>
        <p:pic>
          <p:nvPicPr>
            <p:cNvPr id="227" name="Google Shape;227;p19"/>
            <p:cNvPicPr preferRelativeResize="0"/>
            <p:nvPr/>
          </p:nvPicPr>
          <p:blipFill rotWithShape="1">
            <a:blip r:embed="rId1"/>
            <a:srcRect/>
            <a:stretch>
              <a:fillRect/>
            </a:stretch>
          </p:blipFill>
          <p:spPr>
            <a:xfrm>
              <a:off x="0" y="0"/>
              <a:ext cx="3924300" cy="3924300"/>
            </a:xfrm>
            <a:prstGeom prst="rect">
              <a:avLst/>
            </a:prstGeom>
            <a:noFill/>
            <a:ln>
              <a:noFill/>
            </a:ln>
          </p:spPr>
        </p:pic>
        <p:pic>
          <p:nvPicPr>
            <p:cNvPr id="228" name="Google Shape;228;p19"/>
            <p:cNvPicPr preferRelativeResize="0"/>
            <p:nvPr/>
          </p:nvPicPr>
          <p:blipFill rotWithShape="1">
            <a:blip r:embed="rId1"/>
            <a:srcRect/>
            <a:stretch>
              <a:fillRect/>
            </a:stretch>
          </p:blipFill>
          <p:spPr>
            <a:xfrm>
              <a:off x="3924300" y="0"/>
              <a:ext cx="3924300" cy="3924300"/>
            </a:xfrm>
            <a:prstGeom prst="rect">
              <a:avLst/>
            </a:prstGeom>
            <a:noFill/>
            <a:ln>
              <a:noFill/>
            </a:ln>
          </p:spPr>
        </p:pic>
        <p:pic>
          <p:nvPicPr>
            <p:cNvPr id="229" name="Google Shape;229;p19"/>
            <p:cNvPicPr preferRelativeResize="0"/>
            <p:nvPr/>
          </p:nvPicPr>
          <p:blipFill rotWithShape="1">
            <a:blip r:embed="rId1"/>
            <a:srcRect/>
            <a:stretch>
              <a:fillRect/>
            </a:stretch>
          </p:blipFill>
          <p:spPr>
            <a:xfrm>
              <a:off x="7848600" y="0"/>
              <a:ext cx="3924300" cy="3924300"/>
            </a:xfrm>
            <a:prstGeom prst="rect">
              <a:avLst/>
            </a:prstGeom>
            <a:noFill/>
            <a:ln>
              <a:noFill/>
            </a:ln>
          </p:spPr>
        </p:pic>
        <p:pic>
          <p:nvPicPr>
            <p:cNvPr id="230" name="Google Shape;230;p19"/>
            <p:cNvPicPr preferRelativeResize="0"/>
            <p:nvPr/>
          </p:nvPicPr>
          <p:blipFill rotWithShape="1">
            <a:blip r:embed="rId1"/>
            <a:srcRect/>
            <a:stretch>
              <a:fillRect/>
            </a:stretch>
          </p:blipFill>
          <p:spPr>
            <a:xfrm>
              <a:off x="0" y="3924300"/>
              <a:ext cx="3924300" cy="2933700"/>
            </a:xfrm>
            <a:prstGeom prst="rect">
              <a:avLst/>
            </a:prstGeom>
            <a:noFill/>
            <a:ln>
              <a:noFill/>
            </a:ln>
          </p:spPr>
        </p:pic>
        <p:pic>
          <p:nvPicPr>
            <p:cNvPr id="231" name="Google Shape;231;p19"/>
            <p:cNvPicPr preferRelativeResize="0"/>
            <p:nvPr/>
          </p:nvPicPr>
          <p:blipFill rotWithShape="1">
            <a:blip r:embed="rId1"/>
            <a:srcRect/>
            <a:stretch>
              <a:fillRect/>
            </a:stretch>
          </p:blipFill>
          <p:spPr>
            <a:xfrm>
              <a:off x="3924300" y="3924300"/>
              <a:ext cx="3924300" cy="2933700"/>
            </a:xfrm>
            <a:prstGeom prst="rect">
              <a:avLst/>
            </a:prstGeom>
            <a:noFill/>
            <a:ln>
              <a:noFill/>
            </a:ln>
          </p:spPr>
        </p:pic>
        <p:pic>
          <p:nvPicPr>
            <p:cNvPr id="232" name="Google Shape;232;p19"/>
            <p:cNvPicPr preferRelativeResize="0"/>
            <p:nvPr/>
          </p:nvPicPr>
          <p:blipFill rotWithShape="1">
            <a:blip r:embed="rId1"/>
            <a:srcRect/>
            <a:stretch>
              <a:fillRect/>
            </a:stretch>
          </p:blipFill>
          <p:spPr>
            <a:xfrm>
              <a:off x="7848600" y="3924300"/>
              <a:ext cx="3924300" cy="2933700"/>
            </a:xfrm>
            <a:prstGeom prst="rect">
              <a:avLst/>
            </a:prstGeom>
            <a:noFill/>
            <a:ln>
              <a:noFill/>
            </a:ln>
          </p:spPr>
        </p:pic>
        <p:pic>
          <p:nvPicPr>
            <p:cNvPr id="233" name="Google Shape;233;p19"/>
            <p:cNvPicPr preferRelativeResize="0"/>
            <p:nvPr/>
          </p:nvPicPr>
          <p:blipFill rotWithShape="1">
            <a:blip r:embed="rId1"/>
            <a:srcRect/>
            <a:stretch>
              <a:fillRect/>
            </a:stretch>
          </p:blipFill>
          <p:spPr>
            <a:xfrm>
              <a:off x="11772900" y="0"/>
              <a:ext cx="419100" cy="3924300"/>
            </a:xfrm>
            <a:prstGeom prst="rect">
              <a:avLst/>
            </a:prstGeom>
            <a:noFill/>
            <a:ln>
              <a:noFill/>
            </a:ln>
          </p:spPr>
        </p:pic>
        <p:pic>
          <p:nvPicPr>
            <p:cNvPr id="234" name="Google Shape;234;p19"/>
            <p:cNvPicPr preferRelativeResize="0"/>
            <p:nvPr/>
          </p:nvPicPr>
          <p:blipFill rotWithShape="1">
            <a:blip r:embed="rId1"/>
            <a:srcRect/>
            <a:stretch>
              <a:fillRect/>
            </a:stretch>
          </p:blipFill>
          <p:spPr>
            <a:xfrm>
              <a:off x="11772900" y="3924300"/>
              <a:ext cx="419101" cy="2933700"/>
            </a:xfrm>
            <a:prstGeom prst="rect">
              <a:avLst/>
            </a:prstGeom>
            <a:noFill/>
            <a:ln>
              <a:noFill/>
            </a:ln>
          </p:spPr>
        </p:pic>
      </p:grpSp>
      <p:pic>
        <p:nvPicPr>
          <p:cNvPr id="235" name="Google Shape;235;p19"/>
          <p:cNvPicPr preferRelativeResize="0"/>
          <p:nvPr/>
        </p:nvPicPr>
        <p:blipFill rotWithShape="1">
          <a:blip r:embed="rId2"/>
          <a:srcRect/>
          <a:stretch>
            <a:fillRect/>
          </a:stretch>
        </p:blipFill>
        <p:spPr>
          <a:xfrm>
            <a:off x="352425" y="521534"/>
            <a:ext cx="396040" cy="396040"/>
          </a:xfrm>
          <a:prstGeom prst="rect">
            <a:avLst/>
          </a:prstGeom>
          <a:noFill/>
          <a:ln>
            <a:noFill/>
          </a:ln>
        </p:spPr>
      </p:pic>
      <p:sp>
        <p:nvSpPr>
          <p:cNvPr id="236" name="Google Shape;236;p19"/>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7" name="Google Shape;237;p19"/>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8" name="Google Shape;238;p19"/>
          <p:cNvSpPr txBox="1"/>
          <p:nvPr/>
        </p:nvSpPr>
        <p:spPr>
          <a:xfrm>
            <a:off x="838200" y="597206"/>
            <a:ext cx="3962578" cy="31813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Overall workflow diagram</a:t>
            </a:r>
            <a:endParaRPr lang="en-US" sz="2200" b="1">
              <a:solidFill>
                <a:srgbClr val="225870"/>
              </a:solidFill>
              <a:latin typeface="Microsoft Yahei"/>
              <a:ea typeface="Microsoft Yahei"/>
              <a:cs typeface="Microsoft Yahei"/>
              <a:sym typeface="Microsoft Yahei"/>
            </a:endParaRPr>
          </a:p>
        </p:txBody>
      </p:sp>
      <p:sp>
        <p:nvSpPr>
          <p:cNvPr id="239" name="Google Shape;239;p19"/>
          <p:cNvSpPr/>
          <p:nvPr/>
        </p:nvSpPr>
        <p:spPr>
          <a:xfrm>
            <a:off x="8472919" y="284759"/>
            <a:ext cx="1511859" cy="470192"/>
          </a:xfrm>
          <a:custGeom>
            <a:avLst/>
            <a:gdLst/>
            <a:ahLst/>
            <a:cxnLst/>
            <a:rect l="l" t="t" r="r" b="b"/>
            <a:pathLst>
              <a:path w="1511859" h="470192" extrusionOk="0">
                <a:moveTo>
                  <a:pt x="0" y="93955"/>
                </a:moveTo>
                <a:cubicBezTo>
                  <a:pt x="0" y="69037"/>
                  <a:pt x="9899" y="45139"/>
                  <a:pt x="27519" y="27519"/>
                </a:cubicBezTo>
                <a:cubicBezTo>
                  <a:pt x="45139" y="9899"/>
                  <a:pt x="69037" y="0"/>
                  <a:pt x="93955" y="0"/>
                </a:cubicBezTo>
                <a:lnTo>
                  <a:pt x="1417905" y="0"/>
                </a:lnTo>
                <a:cubicBezTo>
                  <a:pt x="1469794" y="0"/>
                  <a:pt x="1511859" y="42065"/>
                  <a:pt x="1511859" y="93955"/>
                </a:cubicBezTo>
                <a:lnTo>
                  <a:pt x="1511859" y="376238"/>
                </a:lnTo>
                <a:cubicBezTo>
                  <a:pt x="1511859" y="428128"/>
                  <a:pt x="1469794" y="470192"/>
                  <a:pt x="1417905" y="470192"/>
                </a:cubicBezTo>
                <a:lnTo>
                  <a:pt x="93955" y="470192"/>
                </a:lnTo>
                <a:cubicBezTo>
                  <a:pt x="42065" y="470192"/>
                  <a:pt x="0" y="428128"/>
                  <a:pt x="0" y="376238"/>
                </a:cubicBezTo>
                <a:lnTo>
                  <a:pt x="0" y="93955"/>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000"/>
              </a:lnSpc>
              <a:spcBef>
                <a:spcPts val="0"/>
              </a:spcBef>
              <a:spcAft>
                <a:spcPts val="0"/>
              </a:spcAft>
              <a:buNone/>
            </a:pPr>
            <a:r>
              <a:rPr lang="en-US" sz="1600" b="0" i="0" u="none" strike="noStrike" cap="none">
                <a:solidFill>
                  <a:srgbClr val="FFFFFF"/>
                </a:solidFill>
                <a:latin typeface="Microsoft Yahei"/>
                <a:ea typeface="Microsoft Yahei"/>
                <a:cs typeface="Microsoft Yahei"/>
                <a:sym typeface="Microsoft Yahei"/>
              </a:rPr>
              <a:t>Memes</a:t>
            </a:r>
            <a:endParaRPr sz="1100" b="0" i="0" u="none" strike="noStrike" cap="none">
              <a:solidFill>
                <a:schemeClr val="dk1"/>
              </a:solidFill>
              <a:latin typeface="Calibri"/>
              <a:ea typeface="Calibri"/>
              <a:cs typeface="Calibri"/>
              <a:sym typeface="Calibri"/>
            </a:endParaRPr>
          </a:p>
        </p:txBody>
      </p:sp>
      <p:cxnSp>
        <p:nvCxnSpPr>
          <p:cNvPr id="240" name="Google Shape;240;p19"/>
          <p:cNvCxnSpPr/>
          <p:nvPr/>
        </p:nvCxnSpPr>
        <p:spPr>
          <a:xfrm>
            <a:off x="9228898" y="746455"/>
            <a:ext cx="0" cy="542963"/>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1" name="Google Shape;241;p19"/>
          <p:cNvCxnSpPr/>
          <p:nvPr/>
        </p:nvCxnSpPr>
        <p:spPr>
          <a:xfrm rot="10800000">
            <a:off x="7964919" y="1317473"/>
            <a:ext cx="1113434"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2" name="Google Shape;242;p19"/>
          <p:cNvCxnSpPr/>
          <p:nvPr/>
        </p:nvCxnSpPr>
        <p:spPr>
          <a:xfrm>
            <a:off x="9077261" y="1317473"/>
            <a:ext cx="1428217"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3" name="Google Shape;243;p19"/>
          <p:cNvCxnSpPr/>
          <p:nvPr/>
        </p:nvCxnSpPr>
        <p:spPr>
          <a:xfrm>
            <a:off x="7964919" y="1317473"/>
            <a:ext cx="0" cy="530111"/>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44" name="Google Shape;244;p19"/>
          <p:cNvSpPr/>
          <p:nvPr/>
        </p:nvSpPr>
        <p:spPr>
          <a:xfrm>
            <a:off x="7396111" y="1886242"/>
            <a:ext cx="1137615" cy="492950"/>
          </a:xfrm>
          <a:custGeom>
            <a:avLst/>
            <a:gdLst/>
            <a:ahLst/>
            <a:cxnLst/>
            <a:rect l="l" t="t" r="r" b="b"/>
            <a:pathLst>
              <a:path w="1137615" h="492950" extrusionOk="0">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Text Feature </a:t>
            </a:r>
            <a:endParaRPr sz="1100" b="0" i="0" u="none" strike="noStrike" cap="none">
              <a:solidFill>
                <a:schemeClr val="dk1"/>
              </a:solidFill>
              <a:latin typeface="Calibri"/>
              <a:ea typeface="Calibri"/>
              <a:cs typeface="Calibri"/>
              <a:sym typeface="Calibri"/>
            </a:endParaRPr>
          </a:p>
          <a:p>
            <a:pPr marL="0" marR="0" lvl="0" indent="0" algn="ctr"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Extraction</a:t>
            </a:r>
            <a:endParaRPr lang="en-US" sz="1000" b="0" i="0" u="none" strike="noStrike" cap="none">
              <a:solidFill>
                <a:srgbClr val="FFFFFF"/>
              </a:solidFill>
              <a:latin typeface="Microsoft Yahei"/>
              <a:ea typeface="Microsoft Yahei"/>
              <a:cs typeface="Microsoft Yahei"/>
              <a:sym typeface="Microsoft Yahei"/>
            </a:endParaRPr>
          </a:p>
        </p:txBody>
      </p:sp>
      <p:sp>
        <p:nvSpPr>
          <p:cNvPr id="245" name="Google Shape;245;p19"/>
          <p:cNvSpPr/>
          <p:nvPr/>
        </p:nvSpPr>
        <p:spPr>
          <a:xfrm>
            <a:off x="9936797" y="1886242"/>
            <a:ext cx="1137615" cy="492950"/>
          </a:xfrm>
          <a:custGeom>
            <a:avLst/>
            <a:gdLst/>
            <a:ahLst/>
            <a:cxnLst/>
            <a:rect l="l" t="t" r="r" b="b"/>
            <a:pathLst>
              <a:path w="1137615" h="492950" extrusionOk="0">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Image Feature Extraction</a:t>
            </a:r>
            <a:endParaRPr sz="1100" b="0" i="0" u="none" strike="noStrike" cap="none">
              <a:solidFill>
                <a:schemeClr val="dk1"/>
              </a:solidFill>
              <a:latin typeface="Calibri"/>
              <a:ea typeface="Calibri"/>
              <a:cs typeface="Calibri"/>
              <a:sym typeface="Calibri"/>
            </a:endParaRPr>
          </a:p>
        </p:txBody>
      </p:sp>
      <p:cxnSp>
        <p:nvCxnSpPr>
          <p:cNvPr id="246" name="Google Shape;246;p19"/>
          <p:cNvCxnSpPr/>
          <p:nvPr/>
        </p:nvCxnSpPr>
        <p:spPr>
          <a:xfrm>
            <a:off x="10505592" y="1317473"/>
            <a:ext cx="0" cy="530111"/>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47" name="Google Shape;247;p19"/>
          <p:cNvCxnSpPr/>
          <p:nvPr/>
        </p:nvCxnSpPr>
        <p:spPr>
          <a:xfrm>
            <a:off x="10505592" y="2379193"/>
            <a:ext cx="0" cy="542963"/>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8" name="Google Shape;248;p19"/>
          <p:cNvCxnSpPr/>
          <p:nvPr/>
        </p:nvCxnSpPr>
        <p:spPr>
          <a:xfrm rot="10800000">
            <a:off x="9761474" y="2910065"/>
            <a:ext cx="692112"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9" name="Google Shape;249;p19"/>
          <p:cNvCxnSpPr/>
          <p:nvPr/>
        </p:nvCxnSpPr>
        <p:spPr>
          <a:xfrm>
            <a:off x="10505592" y="2910065"/>
            <a:ext cx="0" cy="2477719"/>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0" name="Google Shape;250;p19"/>
          <p:cNvCxnSpPr/>
          <p:nvPr/>
        </p:nvCxnSpPr>
        <p:spPr>
          <a:xfrm>
            <a:off x="9228951" y="3129902"/>
            <a:ext cx="0" cy="584518"/>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1" name="Google Shape;251;p19"/>
          <p:cNvCxnSpPr/>
          <p:nvPr/>
        </p:nvCxnSpPr>
        <p:spPr>
          <a:xfrm>
            <a:off x="7964919" y="2379193"/>
            <a:ext cx="0" cy="3011868"/>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2" name="Google Shape;252;p19"/>
          <p:cNvCxnSpPr/>
          <p:nvPr/>
        </p:nvCxnSpPr>
        <p:spPr>
          <a:xfrm>
            <a:off x="7964919" y="4085590"/>
            <a:ext cx="633654" cy="0"/>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3" name="Google Shape;253;p19"/>
          <p:cNvCxnSpPr/>
          <p:nvPr/>
        </p:nvCxnSpPr>
        <p:spPr>
          <a:xfrm rot="10800000">
            <a:off x="9835667" y="4085590"/>
            <a:ext cx="677240" cy="0"/>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4" name="Google Shape;254;p19"/>
          <p:cNvSpPr/>
          <p:nvPr/>
        </p:nvSpPr>
        <p:spPr>
          <a:xfrm>
            <a:off x="8634857" y="3769589"/>
            <a:ext cx="1204722" cy="629145"/>
          </a:xfrm>
          <a:custGeom>
            <a:avLst/>
            <a:gdLst/>
            <a:ahLst/>
            <a:cxnLst/>
            <a:rect l="l" t="t" r="r" b="b"/>
            <a:pathLst>
              <a:path w="1204722" h="629145" extrusionOk="0">
                <a:moveTo>
                  <a:pt x="0" y="0"/>
                </a:moveTo>
                <a:lnTo>
                  <a:pt x="0" y="0"/>
                </a:lnTo>
                <a:lnTo>
                  <a:pt x="1204722" y="0"/>
                </a:lnTo>
                <a:lnTo>
                  <a:pt x="1204722" y="0"/>
                </a:lnTo>
                <a:lnTo>
                  <a:pt x="1204722" y="629145"/>
                </a:lnTo>
                <a:lnTo>
                  <a:pt x="1204722" y="629145"/>
                </a:lnTo>
                <a:lnTo>
                  <a:pt x="0" y="629145"/>
                </a:lnTo>
                <a:lnTo>
                  <a:pt x="0" y="629145"/>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Feature </a:t>
            </a:r>
            <a:endParaRPr sz="1100" b="0" i="0" u="none" strike="noStrike" cap="none">
              <a:solidFill>
                <a:schemeClr val="dk1"/>
              </a:solidFill>
              <a:latin typeface="Calibri"/>
              <a:ea typeface="Calibri"/>
              <a:cs typeface="Calibri"/>
              <a:sym typeface="Calibri"/>
            </a:endParaRPr>
          </a:p>
          <a:p>
            <a:pPr marL="0" marR="0" lvl="0" indent="0" algn="ctr"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Concatenation</a:t>
            </a:r>
            <a:endParaRPr lang="en-US" sz="1000" b="0" i="0" u="none" strike="noStrike" cap="none">
              <a:solidFill>
                <a:srgbClr val="FFFFFF"/>
              </a:solidFill>
              <a:latin typeface="Microsoft Yahei"/>
              <a:ea typeface="Microsoft Yahei"/>
              <a:cs typeface="Microsoft Yahei"/>
              <a:sym typeface="Microsoft Yahei"/>
            </a:endParaRPr>
          </a:p>
        </p:txBody>
      </p:sp>
      <p:cxnSp>
        <p:nvCxnSpPr>
          <p:cNvPr id="255" name="Google Shape;255;p19"/>
          <p:cNvCxnSpPr/>
          <p:nvPr/>
        </p:nvCxnSpPr>
        <p:spPr>
          <a:xfrm>
            <a:off x="9228951" y="4401579"/>
            <a:ext cx="0" cy="984733"/>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6" name="Google Shape;256;p19"/>
          <p:cNvSpPr/>
          <p:nvPr/>
        </p:nvSpPr>
        <p:spPr>
          <a:xfrm>
            <a:off x="7585710" y="5463324"/>
            <a:ext cx="3157766" cy="492950"/>
          </a:xfrm>
          <a:custGeom>
            <a:avLst/>
            <a:gdLst/>
            <a:ahLst/>
            <a:cxnLst/>
            <a:rect l="l" t="t" r="r" b="b"/>
            <a:pathLst>
              <a:path w="3157766" h="492950" extrusionOk="0">
                <a:moveTo>
                  <a:pt x="0" y="0"/>
                </a:moveTo>
                <a:lnTo>
                  <a:pt x="0" y="0"/>
                </a:lnTo>
                <a:lnTo>
                  <a:pt x="3157766" y="0"/>
                </a:lnTo>
                <a:lnTo>
                  <a:pt x="3157766" y="0"/>
                </a:lnTo>
                <a:lnTo>
                  <a:pt x="3157766" y="492951"/>
                </a:lnTo>
                <a:lnTo>
                  <a:pt x="3157766"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000"/>
              </a:lnSpc>
              <a:spcBef>
                <a:spcPts val="0"/>
              </a:spcBef>
              <a:spcAft>
                <a:spcPts val="0"/>
              </a:spcAft>
              <a:buNone/>
            </a:pPr>
            <a:r>
              <a:rPr lang="en-US" sz="1400" b="0" i="0" u="none" strike="noStrike" cap="none">
                <a:solidFill>
                  <a:srgbClr val="FFFFFF"/>
                </a:solidFill>
                <a:latin typeface="Microsoft Yahei"/>
                <a:ea typeface="Microsoft Yahei"/>
                <a:cs typeface="Microsoft Yahei"/>
                <a:sym typeface="Microsoft Yahei"/>
              </a:rPr>
              <a:t>Classification Model</a:t>
            </a:r>
            <a:endParaRPr sz="1100" b="0" i="0" u="none" strike="noStrike" cap="none">
              <a:solidFill>
                <a:schemeClr val="dk1"/>
              </a:solidFill>
              <a:latin typeface="Calibri"/>
              <a:ea typeface="Calibri"/>
              <a:cs typeface="Calibri"/>
              <a:sym typeface="Calibri"/>
            </a:endParaRPr>
          </a:p>
        </p:txBody>
      </p:sp>
      <p:cxnSp>
        <p:nvCxnSpPr>
          <p:cNvPr id="257" name="Google Shape;257;p19"/>
          <p:cNvCxnSpPr/>
          <p:nvPr/>
        </p:nvCxnSpPr>
        <p:spPr>
          <a:xfrm>
            <a:off x="9231617" y="5954446"/>
            <a:ext cx="0" cy="246761"/>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8" name="Google Shape;258;p19"/>
          <p:cNvSpPr/>
          <p:nvPr/>
        </p:nvSpPr>
        <p:spPr>
          <a:xfrm rot="1320000">
            <a:off x="8660968" y="6272454"/>
            <a:ext cx="1135951" cy="498704"/>
          </a:xfrm>
          <a:custGeom>
            <a:avLst/>
            <a:gdLst/>
            <a:ahLst/>
            <a:cxnLst/>
            <a:rect l="l" t="t" r="r" b="b"/>
            <a:pathLst>
              <a:path w="1135951" h="498704" extrusionOk="0">
                <a:moveTo>
                  <a:pt x="454406" y="0"/>
                </a:moveTo>
                <a:lnTo>
                  <a:pt x="1135952" y="0"/>
                </a:lnTo>
                <a:lnTo>
                  <a:pt x="681546" y="498704"/>
                </a:lnTo>
                <a:lnTo>
                  <a:pt x="0" y="498704"/>
                </a:lnTo>
                <a:close/>
              </a:path>
            </a:pathLst>
          </a:custGeom>
          <a:solidFill>
            <a:srgbClr val="0097A7"/>
          </a:solidFill>
          <a:ln>
            <a:noFill/>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59" name="Google Shape;259;p19"/>
          <p:cNvSpPr txBox="1"/>
          <p:nvPr/>
        </p:nvSpPr>
        <p:spPr>
          <a:xfrm>
            <a:off x="8910256" y="6356731"/>
            <a:ext cx="1264018" cy="2730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395" b="0" i="0" u="none" strike="noStrike" cap="none">
                <a:solidFill>
                  <a:srgbClr val="FFFFFF"/>
                </a:solidFill>
                <a:latin typeface="Microsoft Yahei"/>
                <a:ea typeface="Microsoft Yahei"/>
                <a:cs typeface="Microsoft Yahei"/>
                <a:sym typeface="Microsoft Yahei"/>
              </a:rPr>
              <a:t>Output</a:t>
            </a:r>
            <a:endParaRPr sz="1100" b="0" i="0" u="none" strike="noStrike" cap="none">
              <a:solidFill>
                <a:schemeClr val="dk1"/>
              </a:solidFill>
              <a:latin typeface="Calibri"/>
              <a:ea typeface="Calibri"/>
              <a:cs typeface="Calibri"/>
              <a:sym typeface="Calibri"/>
            </a:endParaRPr>
          </a:p>
        </p:txBody>
      </p:sp>
      <p:sp>
        <p:nvSpPr>
          <p:cNvPr id="260" name="Google Shape;260;p19"/>
          <p:cNvSpPr txBox="1"/>
          <p:nvPr/>
        </p:nvSpPr>
        <p:spPr>
          <a:xfrm>
            <a:off x="7536738" y="3445688"/>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390" b="0" i="0" u="none" strike="noStrike" cap="none">
                <a:solidFill>
                  <a:srgbClr val="0097A7"/>
                </a:solidFill>
                <a:latin typeface="Microsoft Yahei"/>
                <a:ea typeface="Microsoft Yahei"/>
                <a:cs typeface="Microsoft Yahei"/>
                <a:sym typeface="Microsoft Yahei"/>
              </a:rPr>
              <a:t>Unimodal</a:t>
            </a:r>
            <a:endParaRPr sz="1100" b="0" i="0" u="none" strike="noStrike" cap="none">
              <a:solidFill>
                <a:schemeClr val="dk1"/>
              </a:solidFill>
              <a:latin typeface="Calibri"/>
              <a:ea typeface="Calibri"/>
              <a:cs typeface="Calibri"/>
              <a:sym typeface="Calibri"/>
            </a:endParaRPr>
          </a:p>
        </p:txBody>
      </p:sp>
      <p:sp>
        <p:nvSpPr>
          <p:cNvPr id="261" name="Google Shape;261;p19"/>
          <p:cNvSpPr txBox="1"/>
          <p:nvPr/>
        </p:nvSpPr>
        <p:spPr>
          <a:xfrm>
            <a:off x="10090048" y="3445688"/>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390" b="0" i="0" u="none" strike="noStrike" cap="none">
                <a:solidFill>
                  <a:srgbClr val="0097A7"/>
                </a:solidFill>
                <a:latin typeface="Microsoft Yahei"/>
                <a:ea typeface="Microsoft Yahei"/>
                <a:cs typeface="Microsoft Yahei"/>
                <a:sym typeface="Microsoft Yahei"/>
              </a:rPr>
              <a:t>Unimodal</a:t>
            </a:r>
            <a:endParaRPr sz="1100" b="0" i="0" u="none" strike="noStrike" cap="none">
              <a:solidFill>
                <a:schemeClr val="dk1"/>
              </a:solidFill>
              <a:latin typeface="Calibri"/>
              <a:ea typeface="Calibri"/>
              <a:cs typeface="Calibri"/>
              <a:sym typeface="Calibri"/>
            </a:endParaRPr>
          </a:p>
        </p:txBody>
      </p:sp>
      <p:sp>
        <p:nvSpPr>
          <p:cNvPr id="262" name="Google Shape;262;p19"/>
          <p:cNvSpPr txBox="1"/>
          <p:nvPr/>
        </p:nvSpPr>
        <p:spPr>
          <a:xfrm>
            <a:off x="8750186" y="4589742"/>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390" b="0" i="0" u="none" strike="noStrike" cap="none">
                <a:solidFill>
                  <a:srgbClr val="0097A7"/>
                </a:solidFill>
                <a:latin typeface="Microsoft Yahei"/>
                <a:ea typeface="Microsoft Yahei"/>
                <a:cs typeface="Microsoft Yahei"/>
                <a:sym typeface="Microsoft Yahei"/>
              </a:rPr>
              <a:t>Multimodal</a:t>
            </a:r>
            <a:endParaRPr sz="1100" b="0" i="0" u="none" strike="noStrike" cap="none">
              <a:solidFill>
                <a:schemeClr val="dk1"/>
              </a:solidFill>
              <a:latin typeface="Calibri"/>
              <a:ea typeface="Calibri"/>
              <a:cs typeface="Calibri"/>
              <a:sym typeface="Calibri"/>
            </a:endParaRPr>
          </a:p>
        </p:txBody>
      </p:sp>
      <p:sp>
        <p:nvSpPr>
          <p:cNvPr id="263" name="Google Shape;263;p19"/>
          <p:cNvSpPr/>
          <p:nvPr/>
        </p:nvSpPr>
        <p:spPr>
          <a:xfrm>
            <a:off x="8700974" y="2701506"/>
            <a:ext cx="1134694" cy="417119"/>
          </a:xfrm>
          <a:custGeom>
            <a:avLst/>
            <a:gdLst/>
            <a:ahLst/>
            <a:cxnLst/>
            <a:rect l="l" t="t" r="r" b="b"/>
            <a:pathLst>
              <a:path w="1134694" h="417119" extrusionOk="0">
                <a:moveTo>
                  <a:pt x="0" y="0"/>
                </a:moveTo>
                <a:lnTo>
                  <a:pt x="0" y="0"/>
                </a:lnTo>
                <a:lnTo>
                  <a:pt x="1134694" y="0"/>
                </a:lnTo>
                <a:lnTo>
                  <a:pt x="1134694" y="0"/>
                </a:lnTo>
                <a:lnTo>
                  <a:pt x="1134694" y="417119"/>
                </a:lnTo>
                <a:lnTo>
                  <a:pt x="1134694" y="417119"/>
                </a:lnTo>
                <a:lnTo>
                  <a:pt x="0" y="417119"/>
                </a:lnTo>
                <a:lnTo>
                  <a:pt x="0" y="417119"/>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l" rtl="0">
              <a:lnSpc>
                <a:spcPct val="1130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Tag Extraction</a:t>
            </a:r>
            <a:endParaRPr sz="1100" b="0" i="0" u="none" strike="noStrike" cap="none">
              <a:solidFill>
                <a:schemeClr val="dk1"/>
              </a:solidFill>
              <a:latin typeface="Calibri"/>
              <a:ea typeface="Calibri"/>
              <a:cs typeface="Calibri"/>
              <a:sym typeface="Calibri"/>
            </a:endParaRPr>
          </a:p>
        </p:txBody>
      </p:sp>
      <p:sp>
        <p:nvSpPr>
          <p:cNvPr id="264" name="Google Shape;264;p19"/>
          <p:cNvSpPr/>
          <p:nvPr/>
        </p:nvSpPr>
        <p:spPr>
          <a:xfrm>
            <a:off x="549031" y="1055471"/>
            <a:ext cx="1733377" cy="835452"/>
          </a:xfrm>
          <a:custGeom>
            <a:avLst/>
            <a:gdLst/>
            <a:ahLst/>
            <a:cxnLst/>
            <a:rect l="l" t="t" r="r" b="b"/>
            <a:pathLst>
              <a:path w="1733377" h="835452" extrusionOk="0">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65" name="Google Shape;265;p19"/>
          <p:cNvSpPr txBox="1"/>
          <p:nvPr/>
        </p:nvSpPr>
        <p:spPr>
          <a:xfrm>
            <a:off x="831913" y="1217359"/>
            <a:ext cx="1449032" cy="7302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Method</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Procedures </a:t>
            </a:r>
            <a:endParaRPr lang="en-US" sz="1800" b="1" i="0" u="none" strike="noStrike" cap="none">
              <a:solidFill>
                <a:srgbClr val="00000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endParaRPr sz="1800" b="1" i="0" u="none" strike="noStrike" cap="none">
              <a:solidFill>
                <a:srgbClr val="000000"/>
              </a:solidFill>
              <a:latin typeface="Microsoft Yahei"/>
              <a:ea typeface="Microsoft Yahei"/>
              <a:cs typeface="Microsoft Yahei"/>
              <a:sym typeface="Microsoft Yahei"/>
            </a:endParaRPr>
          </a:p>
          <a:p>
            <a:pPr marL="0" marR="0" lvl="0" indent="0" algn="l" rtl="0">
              <a:spcBef>
                <a:spcPts val="0"/>
              </a:spcBef>
              <a:spcAft>
                <a:spcPts val="0"/>
              </a:spcAft>
              <a:buNone/>
            </a:pPr>
            <a:endParaRPr sz="1800" b="1" i="0" u="none" strike="noStrike" cap="none">
              <a:solidFill>
                <a:srgbClr val="000000"/>
              </a:solidFill>
              <a:latin typeface="Microsoft Yahei"/>
              <a:ea typeface="Microsoft Yahei"/>
              <a:cs typeface="Microsoft Yahei"/>
              <a:sym typeface="Microsoft Yahei"/>
            </a:endParaRPr>
          </a:p>
        </p:txBody>
      </p:sp>
      <p:cxnSp>
        <p:nvCxnSpPr>
          <p:cNvPr id="266" name="Google Shape;266;p19"/>
          <p:cNvCxnSpPr/>
          <p:nvPr/>
        </p:nvCxnSpPr>
        <p:spPr>
          <a:xfrm rot="10800000">
            <a:off x="794550" y="1415605"/>
            <a:ext cx="0" cy="4652964"/>
          </a:xfrm>
          <a:prstGeom prst="straightConnector1">
            <a:avLst/>
          </a:prstGeom>
          <a:solidFill>
            <a:srgbClr val="212121"/>
          </a:solidFill>
          <a:ln w="12700" cap="flat" cmpd="sng">
            <a:solidFill>
              <a:srgbClr val="212121"/>
            </a:solidFill>
            <a:prstDash val="solid"/>
            <a:round/>
            <a:headEnd type="none" w="sm" len="sm"/>
            <a:tailEnd type="none" w="sm" len="sm"/>
          </a:ln>
        </p:spPr>
      </p:cxnSp>
      <p:grpSp>
        <p:nvGrpSpPr>
          <p:cNvPr id="267" name="Google Shape;267;p19"/>
          <p:cNvGrpSpPr/>
          <p:nvPr/>
        </p:nvGrpSpPr>
        <p:grpSpPr>
          <a:xfrm>
            <a:off x="743664" y="2101405"/>
            <a:ext cx="846414" cy="247650"/>
            <a:chOff x="743664" y="2101405"/>
            <a:chExt cx="846414" cy="247650"/>
          </a:xfrm>
        </p:grpSpPr>
        <p:sp>
          <p:nvSpPr>
            <p:cNvPr id="268" name="Google Shape;268;p19"/>
            <p:cNvSpPr/>
            <p:nvPr/>
          </p:nvSpPr>
          <p:spPr>
            <a:xfrm>
              <a:off x="743664" y="2213038"/>
              <a:ext cx="108173" cy="113334"/>
            </a:xfrm>
            <a:custGeom>
              <a:avLst/>
              <a:gdLst/>
              <a:ahLst/>
              <a:cxnLst/>
              <a:rect l="l" t="t" r="r" b="b"/>
              <a:pathLst>
                <a:path w="108173" h="113334" extrusionOk="0">
                  <a:moveTo>
                    <a:pt x="86" y="56667"/>
                  </a:moveTo>
                  <a:cubicBezTo>
                    <a:pt x="0" y="37318"/>
                    <a:pt x="10273" y="19400"/>
                    <a:pt x="27016" y="9700"/>
                  </a:cubicBezTo>
                  <a:cubicBezTo>
                    <a:pt x="43759" y="0"/>
                    <a:pt x="64413" y="0"/>
                    <a:pt x="81156" y="9700"/>
                  </a:cubicBezTo>
                  <a:cubicBezTo>
                    <a:pt x="97899" y="19400"/>
                    <a:pt x="108173" y="37318"/>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69" name="Google Shape;269;p19"/>
            <p:cNvSpPr txBox="1"/>
            <p:nvPr/>
          </p:nvSpPr>
          <p:spPr>
            <a:xfrm>
              <a:off x="946950" y="2101405"/>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Step1</a:t>
              </a:r>
              <a:endParaRPr sz="1100" b="0" i="0" u="none" strike="noStrike" cap="none">
                <a:solidFill>
                  <a:schemeClr val="dk1"/>
                </a:solidFill>
                <a:latin typeface="Calibri"/>
                <a:ea typeface="Calibri"/>
                <a:cs typeface="Calibri"/>
                <a:sym typeface="Calibri"/>
              </a:endParaRPr>
            </a:p>
          </p:txBody>
        </p:sp>
      </p:grpSp>
      <p:grpSp>
        <p:nvGrpSpPr>
          <p:cNvPr id="270" name="Google Shape;270;p19"/>
          <p:cNvGrpSpPr/>
          <p:nvPr/>
        </p:nvGrpSpPr>
        <p:grpSpPr>
          <a:xfrm>
            <a:off x="736513" y="2765920"/>
            <a:ext cx="846415" cy="247650"/>
            <a:chOff x="736513" y="2765920"/>
            <a:chExt cx="846415" cy="247650"/>
          </a:xfrm>
        </p:grpSpPr>
        <p:sp>
          <p:nvSpPr>
            <p:cNvPr id="271" name="Google Shape;271;p19"/>
            <p:cNvSpPr/>
            <p:nvPr/>
          </p:nvSpPr>
          <p:spPr>
            <a:xfrm>
              <a:off x="736513" y="2877553"/>
              <a:ext cx="108173" cy="113334"/>
            </a:xfrm>
            <a:custGeom>
              <a:avLst/>
              <a:gdLst/>
              <a:ahLst/>
              <a:cxnLst/>
              <a:rect l="l" t="t" r="r" b="b"/>
              <a:pathLst>
                <a:path w="108173" h="113334" extrusionOk="0">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2" name="Google Shape;272;p19"/>
            <p:cNvSpPr txBox="1"/>
            <p:nvPr/>
          </p:nvSpPr>
          <p:spPr>
            <a:xfrm>
              <a:off x="939800" y="2765920"/>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Step2</a:t>
              </a:r>
              <a:endParaRPr sz="1100" b="0" i="0" u="none" strike="noStrike" cap="none">
                <a:solidFill>
                  <a:schemeClr val="dk1"/>
                </a:solidFill>
                <a:latin typeface="Calibri"/>
                <a:ea typeface="Calibri"/>
                <a:cs typeface="Calibri"/>
                <a:sym typeface="Calibri"/>
              </a:endParaRPr>
            </a:p>
          </p:txBody>
        </p:sp>
      </p:grpSp>
      <p:grpSp>
        <p:nvGrpSpPr>
          <p:cNvPr id="273" name="Google Shape;273;p19"/>
          <p:cNvGrpSpPr/>
          <p:nvPr/>
        </p:nvGrpSpPr>
        <p:grpSpPr>
          <a:xfrm>
            <a:off x="743664" y="3536504"/>
            <a:ext cx="846414" cy="247650"/>
            <a:chOff x="743664" y="3536504"/>
            <a:chExt cx="846414" cy="247650"/>
          </a:xfrm>
        </p:grpSpPr>
        <p:sp>
          <p:nvSpPr>
            <p:cNvPr id="274" name="Google Shape;274;p19"/>
            <p:cNvSpPr/>
            <p:nvPr/>
          </p:nvSpPr>
          <p:spPr>
            <a:xfrm>
              <a:off x="743664" y="3648137"/>
              <a:ext cx="108173" cy="113334"/>
            </a:xfrm>
            <a:custGeom>
              <a:avLst/>
              <a:gdLst/>
              <a:ahLst/>
              <a:cxnLst/>
              <a:rect l="l" t="t" r="r" b="b"/>
              <a:pathLst>
                <a:path w="108173" h="113334" extrusionOk="0">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5" name="Google Shape;275;p19"/>
            <p:cNvSpPr txBox="1"/>
            <p:nvPr/>
          </p:nvSpPr>
          <p:spPr>
            <a:xfrm>
              <a:off x="946950" y="3536504"/>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Step3</a:t>
              </a:r>
              <a:endParaRPr sz="1100" b="0" i="0" u="none" strike="noStrike" cap="none">
                <a:solidFill>
                  <a:schemeClr val="dk1"/>
                </a:solidFill>
                <a:latin typeface="Calibri"/>
                <a:ea typeface="Calibri"/>
                <a:cs typeface="Calibri"/>
                <a:sym typeface="Calibri"/>
              </a:endParaRPr>
            </a:p>
          </p:txBody>
        </p:sp>
      </p:grpSp>
      <p:grpSp>
        <p:nvGrpSpPr>
          <p:cNvPr id="276" name="Google Shape;276;p19"/>
          <p:cNvGrpSpPr/>
          <p:nvPr/>
        </p:nvGrpSpPr>
        <p:grpSpPr>
          <a:xfrm>
            <a:off x="737707" y="5285486"/>
            <a:ext cx="1140933" cy="288467"/>
            <a:chOff x="737707" y="5285486"/>
            <a:chExt cx="1140933" cy="288467"/>
          </a:xfrm>
        </p:grpSpPr>
        <p:sp>
          <p:nvSpPr>
            <p:cNvPr id="277" name="Google Shape;277;p19"/>
            <p:cNvSpPr/>
            <p:nvPr/>
          </p:nvSpPr>
          <p:spPr>
            <a:xfrm>
              <a:off x="737707" y="5460619"/>
              <a:ext cx="108173" cy="113334"/>
            </a:xfrm>
            <a:custGeom>
              <a:avLst/>
              <a:gdLst/>
              <a:ahLst/>
              <a:cxnLst/>
              <a:rect l="l" t="t" r="r" b="b"/>
              <a:pathLst>
                <a:path w="108173" h="113334" extrusionOk="0">
                  <a:moveTo>
                    <a:pt x="87" y="56667"/>
                  </a:moveTo>
                  <a:cubicBezTo>
                    <a:pt x="0" y="37317"/>
                    <a:pt x="10274" y="19400"/>
                    <a:pt x="27017" y="9700"/>
                  </a:cubicBezTo>
                  <a:cubicBezTo>
                    <a:pt x="43760" y="0"/>
                    <a:pt x="64414" y="0"/>
                    <a:pt x="81157" y="9700"/>
                  </a:cubicBezTo>
                  <a:cubicBezTo>
                    <a:pt x="97900" y="19400"/>
                    <a:pt x="108173" y="37317"/>
                    <a:pt x="108087" y="56667"/>
                  </a:cubicBezTo>
                  <a:cubicBezTo>
                    <a:pt x="108173" y="76017"/>
                    <a:pt x="97900" y="93934"/>
                    <a:pt x="81157" y="103634"/>
                  </a:cubicBezTo>
                  <a:cubicBezTo>
                    <a:pt x="64414" y="113334"/>
                    <a:pt x="43760" y="113334"/>
                    <a:pt x="27017" y="103634"/>
                  </a:cubicBezTo>
                  <a:cubicBezTo>
                    <a:pt x="10274" y="93934"/>
                    <a:pt x="0" y="76017"/>
                    <a:pt x="87" y="56667"/>
                  </a:cubicBezTo>
                  <a:close/>
                </a:path>
              </a:pathLst>
            </a:custGeom>
            <a:solidFill>
              <a:srgbClr val="212121"/>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8" name="Google Shape;278;p19"/>
            <p:cNvSpPr txBox="1"/>
            <p:nvPr/>
          </p:nvSpPr>
          <p:spPr>
            <a:xfrm>
              <a:off x="940993" y="5285486"/>
              <a:ext cx="937647"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0" i="0" u="none" strike="noStrike" cap="none">
                  <a:solidFill>
                    <a:srgbClr val="212121"/>
                  </a:solidFill>
                  <a:latin typeface="Microsoft Yahei"/>
                  <a:ea typeface="Microsoft Yahei"/>
                  <a:cs typeface="Microsoft Yahei"/>
                  <a:sym typeface="Microsoft Yahei"/>
                </a:rPr>
                <a:t>Step5</a:t>
              </a:r>
              <a:endParaRPr sz="1100" b="0" i="0" u="none" strike="noStrike" cap="none">
                <a:solidFill>
                  <a:schemeClr val="dk1"/>
                </a:solidFill>
                <a:latin typeface="Calibri"/>
                <a:ea typeface="Calibri"/>
                <a:cs typeface="Calibri"/>
                <a:sym typeface="Calibri"/>
              </a:endParaRPr>
            </a:p>
          </p:txBody>
        </p:sp>
      </p:grpSp>
      <p:grpSp>
        <p:nvGrpSpPr>
          <p:cNvPr id="279" name="Google Shape;279;p19"/>
          <p:cNvGrpSpPr/>
          <p:nvPr/>
        </p:nvGrpSpPr>
        <p:grpSpPr>
          <a:xfrm>
            <a:off x="771337" y="4393907"/>
            <a:ext cx="846414" cy="247650"/>
            <a:chOff x="771337" y="4393907"/>
            <a:chExt cx="846414" cy="247650"/>
          </a:xfrm>
        </p:grpSpPr>
        <p:sp>
          <p:nvSpPr>
            <p:cNvPr id="280" name="Google Shape;280;p19"/>
            <p:cNvSpPr/>
            <p:nvPr/>
          </p:nvSpPr>
          <p:spPr>
            <a:xfrm>
              <a:off x="771337" y="4518240"/>
              <a:ext cx="108173" cy="113334"/>
            </a:xfrm>
            <a:custGeom>
              <a:avLst/>
              <a:gdLst/>
              <a:ahLst/>
              <a:cxnLst/>
              <a:rect l="l" t="t" r="r" b="b"/>
              <a:pathLst>
                <a:path w="108173" h="113334" extrusionOk="0">
                  <a:moveTo>
                    <a:pt x="86" y="56667"/>
                  </a:moveTo>
                  <a:cubicBezTo>
                    <a:pt x="0" y="37317"/>
                    <a:pt x="10273" y="19400"/>
                    <a:pt x="27016" y="9700"/>
                  </a:cubicBezTo>
                  <a:cubicBezTo>
                    <a:pt x="43760" y="0"/>
                    <a:pt x="64413" y="0"/>
                    <a:pt x="81156" y="9700"/>
                  </a:cubicBezTo>
                  <a:cubicBezTo>
                    <a:pt x="97900" y="19400"/>
                    <a:pt x="108173" y="37317"/>
                    <a:pt x="108086" y="56667"/>
                  </a:cubicBezTo>
                  <a:cubicBezTo>
                    <a:pt x="108173" y="76016"/>
                    <a:pt x="97900" y="93934"/>
                    <a:pt x="81156" y="103634"/>
                  </a:cubicBezTo>
                  <a:cubicBezTo>
                    <a:pt x="64413" y="113334"/>
                    <a:pt x="43760" y="113334"/>
                    <a:pt x="27016" y="103634"/>
                  </a:cubicBezTo>
                  <a:cubicBezTo>
                    <a:pt x="10273" y="93934"/>
                    <a:pt x="0" y="76016"/>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1" name="Google Shape;281;p19"/>
            <p:cNvSpPr txBox="1"/>
            <p:nvPr/>
          </p:nvSpPr>
          <p:spPr>
            <a:xfrm>
              <a:off x="974623" y="4393907"/>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Step4</a:t>
              </a:r>
              <a:endParaRPr sz="1100" b="0" i="0" u="none" strike="noStrike" cap="none">
                <a:solidFill>
                  <a:schemeClr val="dk1"/>
                </a:solidFill>
                <a:latin typeface="Calibri"/>
                <a:ea typeface="Calibri"/>
                <a:cs typeface="Calibri"/>
                <a:sym typeface="Calibri"/>
              </a:endParaRPr>
            </a:p>
          </p:txBody>
        </p:sp>
      </p:grpSp>
      <p:sp>
        <p:nvSpPr>
          <p:cNvPr id="282" name="Google Shape;282;p19"/>
          <p:cNvSpPr txBox="1"/>
          <p:nvPr/>
        </p:nvSpPr>
        <p:spPr>
          <a:xfrm>
            <a:off x="1803400" y="2067916"/>
            <a:ext cx="5715000" cy="2718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Extract  image and text features</a:t>
            </a:r>
            <a:endParaRPr sz="1100" b="0" i="0" u="none" strike="noStrike" cap="none">
              <a:solidFill>
                <a:schemeClr val="dk1"/>
              </a:solidFill>
              <a:latin typeface="Calibri"/>
              <a:ea typeface="Calibri"/>
              <a:cs typeface="Calibri"/>
              <a:sym typeface="Calibri"/>
            </a:endParaRPr>
          </a:p>
        </p:txBody>
      </p:sp>
      <p:sp>
        <p:nvSpPr>
          <p:cNvPr id="283" name="Google Shape;283;p19"/>
          <p:cNvSpPr txBox="1"/>
          <p:nvPr/>
        </p:nvSpPr>
        <p:spPr>
          <a:xfrm>
            <a:off x="1803400" y="2749055"/>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Run unimodal classification on image and text features </a:t>
            </a:r>
            <a:endParaRPr sz="1100" b="0" i="0" u="none" strike="noStrike" cap="none">
              <a:solidFill>
                <a:schemeClr val="dk1"/>
              </a:solidFill>
              <a:latin typeface="Calibri"/>
              <a:ea typeface="Calibri"/>
              <a:cs typeface="Calibri"/>
              <a:sym typeface="Calibri"/>
            </a:endParaRPr>
          </a:p>
        </p:txBody>
      </p:sp>
      <p:sp>
        <p:nvSpPr>
          <p:cNvPr id="284" name="Google Shape;284;p19"/>
          <p:cNvSpPr txBox="1"/>
          <p:nvPr/>
        </p:nvSpPr>
        <p:spPr>
          <a:xfrm>
            <a:off x="1803400" y="3495180"/>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Extract tag with useful hate-related information</a:t>
            </a:r>
            <a:endParaRPr sz="1100" b="0" i="0" u="none" strike="noStrike" cap="none">
              <a:solidFill>
                <a:schemeClr val="dk1"/>
              </a:solidFill>
              <a:latin typeface="Calibri"/>
              <a:ea typeface="Calibri"/>
              <a:cs typeface="Calibri"/>
              <a:sym typeface="Calibri"/>
            </a:endParaRPr>
          </a:p>
        </p:txBody>
      </p:sp>
      <p:sp>
        <p:nvSpPr>
          <p:cNvPr id="285" name="Google Shape;285;p19"/>
          <p:cNvSpPr txBox="1"/>
          <p:nvPr/>
        </p:nvSpPr>
        <p:spPr>
          <a:xfrm>
            <a:off x="1803400" y="4362157"/>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Concat three channel's input: text, tag, image</a:t>
            </a:r>
            <a:endParaRPr sz="1100" b="0" i="0" u="none" strike="noStrike" cap="none">
              <a:solidFill>
                <a:schemeClr val="dk1"/>
              </a:solidFill>
              <a:latin typeface="Calibri"/>
              <a:ea typeface="Calibri"/>
              <a:cs typeface="Calibri"/>
              <a:sym typeface="Calibri"/>
            </a:endParaRPr>
          </a:p>
        </p:txBody>
      </p:sp>
      <p:sp>
        <p:nvSpPr>
          <p:cNvPr id="286" name="Google Shape;286;p19"/>
          <p:cNvSpPr txBox="1"/>
          <p:nvPr/>
        </p:nvSpPr>
        <p:spPr>
          <a:xfrm>
            <a:off x="1803400" y="5285486"/>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0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Run multimodal classification on concatenated features.</a:t>
            </a:r>
            <a:endParaRPr sz="1100" b="0" i="0" u="none" strike="noStrike" cap="none">
              <a:solidFill>
                <a:schemeClr val="dk1"/>
              </a:solidFill>
              <a:latin typeface="Calibri"/>
              <a:ea typeface="Calibri"/>
              <a:cs typeface="Calibri"/>
              <a:sym typeface="Calibri"/>
            </a:endParaRPr>
          </a:p>
        </p:txBody>
      </p:sp>
      <p:sp>
        <p:nvSpPr>
          <p:cNvPr id="287" name="Google Shape;287;p19"/>
          <p:cNvSpPr txBox="1"/>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par>
                                <p:cTn id="8" presetID="10" presetClass="entr" presetSubtype="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1000"/>
                                        <p:tgtEl>
                                          <p:spTgt spid="240"/>
                                        </p:tgtEl>
                                      </p:cBhvr>
                                    </p:animEffect>
                                  </p:childTnLst>
                                </p:cTn>
                              </p:par>
                              <p:par>
                                <p:cTn id="11" presetID="10"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animEffect transition="in" filter="fade">
                                      <p:cBhvr>
                                        <p:cTn id="13" dur="1000"/>
                                        <p:tgtEl>
                                          <p:spTgt spid="241"/>
                                        </p:tgtEl>
                                      </p:cBhvr>
                                    </p:animEffect>
                                  </p:childTnLst>
                                </p:cTn>
                              </p:par>
                              <p:par>
                                <p:cTn id="14" presetID="10" presetClass="entr" presetSubtype="0" fill="hold" nodeType="withEffect">
                                  <p:stCondLst>
                                    <p:cond delay="0"/>
                                  </p:stCondLst>
                                  <p:childTnLst>
                                    <p:set>
                                      <p:cBhvr>
                                        <p:cTn id="15" dur="1" fill="hold">
                                          <p:stCondLst>
                                            <p:cond delay="0"/>
                                          </p:stCondLst>
                                        </p:cTn>
                                        <p:tgtEl>
                                          <p:spTgt spid="242"/>
                                        </p:tgtEl>
                                        <p:attrNameLst>
                                          <p:attrName>style.visibility</p:attrName>
                                        </p:attrNameLst>
                                      </p:cBhvr>
                                      <p:to>
                                        <p:strVal val="visible"/>
                                      </p:to>
                                    </p:set>
                                    <p:animEffect transition="in" filter="fade">
                                      <p:cBhvr>
                                        <p:cTn id="16" dur="1000"/>
                                        <p:tgtEl>
                                          <p:spTgt spid="242"/>
                                        </p:tgtEl>
                                      </p:cBhvr>
                                    </p:animEffect>
                                  </p:childTnLst>
                                </p:cTn>
                              </p:par>
                              <p:par>
                                <p:cTn id="17" presetID="10" presetClass="entr" presetSubtype="0" fill="hold" nodeType="withEffect">
                                  <p:stCondLst>
                                    <p:cond delay="0"/>
                                  </p:stCondLst>
                                  <p:childTnLst>
                                    <p:set>
                                      <p:cBhvr>
                                        <p:cTn id="18" dur="1" fill="hold">
                                          <p:stCondLst>
                                            <p:cond delay="0"/>
                                          </p:stCondLst>
                                        </p:cTn>
                                        <p:tgtEl>
                                          <p:spTgt spid="243"/>
                                        </p:tgtEl>
                                        <p:attrNameLst>
                                          <p:attrName>style.visibility</p:attrName>
                                        </p:attrNameLst>
                                      </p:cBhvr>
                                      <p:to>
                                        <p:strVal val="visible"/>
                                      </p:to>
                                    </p:set>
                                    <p:animEffect transition="in" filter="fade">
                                      <p:cBhvr>
                                        <p:cTn id="19" dur="1000"/>
                                        <p:tgtEl>
                                          <p:spTgt spid="243"/>
                                        </p:tgtEl>
                                      </p:cBhvr>
                                    </p:animEffect>
                                  </p:childTnLst>
                                </p:cTn>
                              </p:par>
                              <p:par>
                                <p:cTn id="20" presetID="10" presetClass="entr" presetSubtype="0" fill="hold" nodeType="with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par>
                                <p:cTn id="23" presetID="10" presetClass="entr" presetSubtype="0" fill="hold" nodeType="withEffect">
                                  <p:stCondLst>
                                    <p:cond delay="0"/>
                                  </p:stCondLst>
                                  <p:childTnLst>
                                    <p:set>
                                      <p:cBhvr>
                                        <p:cTn id="24" dur="1" fill="hold">
                                          <p:stCondLst>
                                            <p:cond delay="0"/>
                                          </p:stCondLst>
                                        </p:cTn>
                                        <p:tgtEl>
                                          <p:spTgt spid="245"/>
                                        </p:tgtEl>
                                        <p:attrNameLst>
                                          <p:attrName>style.visibility</p:attrName>
                                        </p:attrNameLst>
                                      </p:cBhvr>
                                      <p:to>
                                        <p:strVal val="visible"/>
                                      </p:to>
                                    </p:set>
                                    <p:animEffect transition="in" filter="fade">
                                      <p:cBhvr>
                                        <p:cTn id="25" dur="1000"/>
                                        <p:tgtEl>
                                          <p:spTgt spid="245"/>
                                        </p:tgtEl>
                                      </p:cBhvr>
                                    </p:animEffect>
                                  </p:childTnLst>
                                </p:cTn>
                              </p:par>
                              <p:par>
                                <p:cTn id="26" presetID="10" presetClass="entr" presetSubtype="0" fill="hold"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1000"/>
                                        <p:tgtEl>
                                          <p:spTgt spid="246"/>
                                        </p:tgtEl>
                                      </p:cBhvr>
                                    </p:animEffect>
                                  </p:childTnLst>
                                </p:cTn>
                              </p:par>
                              <p:par>
                                <p:cTn id="29" presetID="10" presetClass="entr" presetSubtype="0" fill="hold" nodeType="withEffect">
                                  <p:stCondLst>
                                    <p:cond delay="0"/>
                                  </p:stCondLst>
                                  <p:childTnLst>
                                    <p:set>
                                      <p:cBhvr>
                                        <p:cTn id="30" dur="1" fill="hold">
                                          <p:stCondLst>
                                            <p:cond delay="0"/>
                                          </p:stCondLst>
                                        </p:cTn>
                                        <p:tgtEl>
                                          <p:spTgt spid="247"/>
                                        </p:tgtEl>
                                        <p:attrNameLst>
                                          <p:attrName>style.visibility</p:attrName>
                                        </p:attrNameLst>
                                      </p:cBhvr>
                                      <p:to>
                                        <p:strVal val="visible"/>
                                      </p:to>
                                    </p:set>
                                    <p:animEffect transition="in" filter="fade">
                                      <p:cBhvr>
                                        <p:cTn id="31" dur="1000"/>
                                        <p:tgtEl>
                                          <p:spTgt spid="247"/>
                                        </p:tgtEl>
                                      </p:cBhvr>
                                    </p:animEffect>
                                  </p:childTnLst>
                                </p:cTn>
                              </p:par>
                              <p:par>
                                <p:cTn id="32" presetID="10" presetClass="entr" presetSubtype="0" fill="hold" nodeType="with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1000"/>
                                        <p:tgtEl>
                                          <p:spTgt spid="248"/>
                                        </p:tgtEl>
                                      </p:cBhvr>
                                    </p:animEffect>
                                  </p:childTnLst>
                                </p:cTn>
                              </p:par>
                              <p:par>
                                <p:cTn id="35" presetID="10" presetClass="entr" presetSubtype="0" fill="hold" nodeType="with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fade">
                                      <p:cBhvr>
                                        <p:cTn id="37" dur="1000"/>
                                        <p:tgtEl>
                                          <p:spTgt spid="249"/>
                                        </p:tgtEl>
                                      </p:cBhvr>
                                    </p:animEffect>
                                  </p:childTnLst>
                                </p:cTn>
                              </p:par>
                              <p:par>
                                <p:cTn id="38" presetID="10" presetClass="entr" presetSubtype="0" fill="hold" nodeType="withEffect">
                                  <p:stCondLst>
                                    <p:cond delay="0"/>
                                  </p:stCondLst>
                                  <p:childTnLst>
                                    <p:set>
                                      <p:cBhvr>
                                        <p:cTn id="39" dur="1" fill="hold">
                                          <p:stCondLst>
                                            <p:cond delay="0"/>
                                          </p:stCondLst>
                                        </p:cTn>
                                        <p:tgtEl>
                                          <p:spTgt spid="250"/>
                                        </p:tgtEl>
                                        <p:attrNameLst>
                                          <p:attrName>style.visibility</p:attrName>
                                        </p:attrNameLst>
                                      </p:cBhvr>
                                      <p:to>
                                        <p:strVal val="visible"/>
                                      </p:to>
                                    </p:set>
                                    <p:animEffect transition="in" filter="fade">
                                      <p:cBhvr>
                                        <p:cTn id="40" dur="1000"/>
                                        <p:tgtEl>
                                          <p:spTgt spid="250"/>
                                        </p:tgtEl>
                                      </p:cBhvr>
                                    </p:animEffect>
                                  </p:childTnLst>
                                </p:cTn>
                              </p:par>
                              <p:par>
                                <p:cTn id="41" presetID="10"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1000"/>
                                        <p:tgtEl>
                                          <p:spTgt spid="251"/>
                                        </p:tgtEl>
                                      </p:cBhvr>
                                    </p:animEffect>
                                  </p:childTnLst>
                                </p:cTn>
                              </p:par>
                              <p:par>
                                <p:cTn id="44" presetID="10" presetClass="entr" presetSubtype="0" fill="hold" nodeType="withEffect">
                                  <p:stCondLst>
                                    <p:cond delay="0"/>
                                  </p:stCondLst>
                                  <p:childTnLst>
                                    <p:set>
                                      <p:cBhvr>
                                        <p:cTn id="45" dur="1" fill="hold">
                                          <p:stCondLst>
                                            <p:cond delay="0"/>
                                          </p:stCondLst>
                                        </p:cTn>
                                        <p:tgtEl>
                                          <p:spTgt spid="252"/>
                                        </p:tgtEl>
                                        <p:attrNameLst>
                                          <p:attrName>style.visibility</p:attrName>
                                        </p:attrNameLst>
                                      </p:cBhvr>
                                      <p:to>
                                        <p:strVal val="visible"/>
                                      </p:to>
                                    </p:set>
                                    <p:animEffect transition="in" filter="fade">
                                      <p:cBhvr>
                                        <p:cTn id="46" dur="1000"/>
                                        <p:tgtEl>
                                          <p:spTgt spid="252"/>
                                        </p:tgtEl>
                                      </p:cBhvr>
                                    </p:animEffect>
                                  </p:childTnLst>
                                </p:cTn>
                              </p:par>
                              <p:par>
                                <p:cTn id="47" presetID="10" presetClass="entr" presetSubtype="0" fill="hold" nodeType="withEffect">
                                  <p:stCondLst>
                                    <p:cond delay="0"/>
                                  </p:stCondLst>
                                  <p:childTnLst>
                                    <p:set>
                                      <p:cBhvr>
                                        <p:cTn id="48" dur="1" fill="hold">
                                          <p:stCondLst>
                                            <p:cond delay="0"/>
                                          </p:stCondLst>
                                        </p:cTn>
                                        <p:tgtEl>
                                          <p:spTgt spid="253"/>
                                        </p:tgtEl>
                                        <p:attrNameLst>
                                          <p:attrName>style.visibility</p:attrName>
                                        </p:attrNameLst>
                                      </p:cBhvr>
                                      <p:to>
                                        <p:strVal val="visible"/>
                                      </p:to>
                                    </p:set>
                                    <p:animEffect transition="in" filter="fade">
                                      <p:cBhvr>
                                        <p:cTn id="49" dur="1000"/>
                                        <p:tgtEl>
                                          <p:spTgt spid="253"/>
                                        </p:tgtEl>
                                      </p:cBhvr>
                                    </p:animEffect>
                                  </p:childTnLst>
                                </p:cTn>
                              </p:par>
                              <p:par>
                                <p:cTn id="50" presetID="10" presetClass="entr" presetSubtype="0" fill="hold" nodeType="withEffect">
                                  <p:stCondLst>
                                    <p:cond delay="0"/>
                                  </p:stCondLst>
                                  <p:childTnLst>
                                    <p:set>
                                      <p:cBhvr>
                                        <p:cTn id="51" dur="1" fill="hold">
                                          <p:stCondLst>
                                            <p:cond delay="0"/>
                                          </p:stCondLst>
                                        </p:cTn>
                                        <p:tgtEl>
                                          <p:spTgt spid="254"/>
                                        </p:tgtEl>
                                        <p:attrNameLst>
                                          <p:attrName>style.visibility</p:attrName>
                                        </p:attrNameLst>
                                      </p:cBhvr>
                                      <p:to>
                                        <p:strVal val="visible"/>
                                      </p:to>
                                    </p:set>
                                    <p:animEffect transition="in" filter="fade">
                                      <p:cBhvr>
                                        <p:cTn id="52" dur="1000"/>
                                        <p:tgtEl>
                                          <p:spTgt spid="254"/>
                                        </p:tgtEl>
                                      </p:cBhvr>
                                    </p:animEffect>
                                  </p:childTnLst>
                                </p:cTn>
                              </p:par>
                              <p:par>
                                <p:cTn id="53" presetID="10" presetClass="entr" presetSubtype="0" fill="hold" nodeType="withEffect">
                                  <p:stCondLst>
                                    <p:cond delay="0"/>
                                  </p:stCondLst>
                                  <p:childTnLst>
                                    <p:set>
                                      <p:cBhvr>
                                        <p:cTn id="54" dur="1" fill="hold">
                                          <p:stCondLst>
                                            <p:cond delay="0"/>
                                          </p:stCondLst>
                                        </p:cTn>
                                        <p:tgtEl>
                                          <p:spTgt spid="255"/>
                                        </p:tgtEl>
                                        <p:attrNameLst>
                                          <p:attrName>style.visibility</p:attrName>
                                        </p:attrNameLst>
                                      </p:cBhvr>
                                      <p:to>
                                        <p:strVal val="visible"/>
                                      </p:to>
                                    </p:set>
                                    <p:animEffect transition="in" filter="fade">
                                      <p:cBhvr>
                                        <p:cTn id="55" dur="1000"/>
                                        <p:tgtEl>
                                          <p:spTgt spid="255"/>
                                        </p:tgtEl>
                                      </p:cBhvr>
                                    </p:animEffect>
                                  </p:childTnLst>
                                </p:cTn>
                              </p:par>
                              <p:par>
                                <p:cTn id="56" presetID="10" presetClass="entr" presetSubtype="0" fill="hold" nodeType="withEffect">
                                  <p:stCondLst>
                                    <p:cond delay="0"/>
                                  </p:stCondLst>
                                  <p:childTnLst>
                                    <p:set>
                                      <p:cBhvr>
                                        <p:cTn id="57" dur="1" fill="hold">
                                          <p:stCondLst>
                                            <p:cond delay="0"/>
                                          </p:stCondLst>
                                        </p:cTn>
                                        <p:tgtEl>
                                          <p:spTgt spid="256"/>
                                        </p:tgtEl>
                                        <p:attrNameLst>
                                          <p:attrName>style.visibility</p:attrName>
                                        </p:attrNameLst>
                                      </p:cBhvr>
                                      <p:to>
                                        <p:strVal val="visible"/>
                                      </p:to>
                                    </p:set>
                                    <p:animEffect transition="in" filter="fade">
                                      <p:cBhvr>
                                        <p:cTn id="58" dur="1000"/>
                                        <p:tgtEl>
                                          <p:spTgt spid="256"/>
                                        </p:tgtEl>
                                      </p:cBhvr>
                                    </p:animEffect>
                                  </p:childTnLst>
                                </p:cTn>
                              </p:par>
                              <p:par>
                                <p:cTn id="59" presetID="10" presetClass="entr" presetSubtype="0" fill="hold" nodeType="withEffect">
                                  <p:stCondLst>
                                    <p:cond delay="0"/>
                                  </p:stCondLst>
                                  <p:childTnLst>
                                    <p:set>
                                      <p:cBhvr>
                                        <p:cTn id="60" dur="1" fill="hold">
                                          <p:stCondLst>
                                            <p:cond delay="0"/>
                                          </p:stCondLst>
                                        </p:cTn>
                                        <p:tgtEl>
                                          <p:spTgt spid="257"/>
                                        </p:tgtEl>
                                        <p:attrNameLst>
                                          <p:attrName>style.visibility</p:attrName>
                                        </p:attrNameLst>
                                      </p:cBhvr>
                                      <p:to>
                                        <p:strVal val="visible"/>
                                      </p:to>
                                    </p:set>
                                    <p:animEffect transition="in" filter="fade">
                                      <p:cBhvr>
                                        <p:cTn id="61" dur="1000"/>
                                        <p:tgtEl>
                                          <p:spTgt spid="257"/>
                                        </p:tgtEl>
                                      </p:cBhvr>
                                    </p:animEffect>
                                  </p:childTnLst>
                                </p:cTn>
                              </p:par>
                              <p:par>
                                <p:cTn id="62" presetID="10" presetClass="entr" presetSubtype="0" fill="hold" nodeType="withEffect">
                                  <p:stCondLst>
                                    <p:cond delay="0"/>
                                  </p:stCondLst>
                                  <p:childTnLst>
                                    <p:set>
                                      <p:cBhvr>
                                        <p:cTn id="63" dur="1" fill="hold">
                                          <p:stCondLst>
                                            <p:cond delay="0"/>
                                          </p:stCondLst>
                                        </p:cTn>
                                        <p:tgtEl>
                                          <p:spTgt spid="258"/>
                                        </p:tgtEl>
                                        <p:attrNameLst>
                                          <p:attrName>style.visibility</p:attrName>
                                        </p:attrNameLst>
                                      </p:cBhvr>
                                      <p:to>
                                        <p:strVal val="visible"/>
                                      </p:to>
                                    </p:set>
                                    <p:animEffect transition="in" filter="fade">
                                      <p:cBhvr>
                                        <p:cTn id="64" dur="1000"/>
                                        <p:tgtEl>
                                          <p:spTgt spid="258"/>
                                        </p:tgtEl>
                                      </p:cBhvr>
                                    </p:animEffect>
                                  </p:childTnLst>
                                </p:cTn>
                              </p:par>
                              <p:par>
                                <p:cTn id="65" presetID="10" presetClass="entr" presetSubtype="0" fill="hold" nodeType="withEffect">
                                  <p:stCondLst>
                                    <p:cond delay="0"/>
                                  </p:stCondLst>
                                  <p:childTnLst>
                                    <p:set>
                                      <p:cBhvr>
                                        <p:cTn id="66" dur="1" fill="hold">
                                          <p:stCondLst>
                                            <p:cond delay="0"/>
                                          </p:stCondLst>
                                        </p:cTn>
                                        <p:tgtEl>
                                          <p:spTgt spid="259"/>
                                        </p:tgtEl>
                                        <p:attrNameLst>
                                          <p:attrName>style.visibility</p:attrName>
                                        </p:attrNameLst>
                                      </p:cBhvr>
                                      <p:to>
                                        <p:strVal val="visible"/>
                                      </p:to>
                                    </p:set>
                                    <p:animEffect transition="in" filter="fade">
                                      <p:cBhvr>
                                        <p:cTn id="67" dur="1000"/>
                                        <p:tgtEl>
                                          <p:spTgt spid="259"/>
                                        </p:tgtEl>
                                      </p:cBhvr>
                                    </p:animEffect>
                                  </p:childTnLst>
                                </p:cTn>
                              </p:par>
                              <p:par>
                                <p:cTn id="68" presetID="10" presetClass="entr" presetSubtype="0" fill="hold" nodeType="withEffect">
                                  <p:stCondLst>
                                    <p:cond delay="0"/>
                                  </p:stCondLst>
                                  <p:childTnLst>
                                    <p:set>
                                      <p:cBhvr>
                                        <p:cTn id="69" dur="1" fill="hold">
                                          <p:stCondLst>
                                            <p:cond delay="0"/>
                                          </p:stCondLst>
                                        </p:cTn>
                                        <p:tgtEl>
                                          <p:spTgt spid="260"/>
                                        </p:tgtEl>
                                        <p:attrNameLst>
                                          <p:attrName>style.visibility</p:attrName>
                                        </p:attrNameLst>
                                      </p:cBhvr>
                                      <p:to>
                                        <p:strVal val="visible"/>
                                      </p:to>
                                    </p:set>
                                    <p:animEffect transition="in" filter="fade">
                                      <p:cBhvr>
                                        <p:cTn id="70" dur="1000"/>
                                        <p:tgtEl>
                                          <p:spTgt spid="260"/>
                                        </p:tgtEl>
                                      </p:cBhvr>
                                    </p:animEffect>
                                  </p:childTnLst>
                                </p:cTn>
                              </p:par>
                              <p:par>
                                <p:cTn id="71" presetID="10" presetClass="entr" presetSubtype="0" fill="hold" nodeType="withEffect">
                                  <p:stCondLst>
                                    <p:cond delay="0"/>
                                  </p:stCondLst>
                                  <p:childTnLst>
                                    <p:set>
                                      <p:cBhvr>
                                        <p:cTn id="72" dur="1" fill="hold">
                                          <p:stCondLst>
                                            <p:cond delay="0"/>
                                          </p:stCondLst>
                                        </p:cTn>
                                        <p:tgtEl>
                                          <p:spTgt spid="261"/>
                                        </p:tgtEl>
                                        <p:attrNameLst>
                                          <p:attrName>style.visibility</p:attrName>
                                        </p:attrNameLst>
                                      </p:cBhvr>
                                      <p:to>
                                        <p:strVal val="visible"/>
                                      </p:to>
                                    </p:set>
                                    <p:animEffect transition="in" filter="fade">
                                      <p:cBhvr>
                                        <p:cTn id="73" dur="1000"/>
                                        <p:tgtEl>
                                          <p:spTgt spid="261"/>
                                        </p:tgtEl>
                                      </p:cBhvr>
                                    </p:animEffect>
                                  </p:childTnLst>
                                </p:cTn>
                              </p:par>
                              <p:par>
                                <p:cTn id="74" presetID="10" presetClass="entr" presetSubtype="0" fill="hold" nodeType="withEffect">
                                  <p:stCondLst>
                                    <p:cond delay="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1000"/>
                                        <p:tgtEl>
                                          <p:spTgt spid="262"/>
                                        </p:tgtEl>
                                      </p:cBhvr>
                                    </p:animEffect>
                                  </p:childTnLst>
                                </p:cTn>
                              </p:par>
                              <p:par>
                                <p:cTn id="77" presetID="10" presetClass="entr" presetSubtype="0" fill="hold" nodeType="with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fade">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282"/>
                                        </p:tgtEl>
                                        <p:attrNameLst>
                                          <p:attrName>style.visibility</p:attrName>
                                        </p:attrNameLst>
                                      </p:cBhvr>
                                      <p:to>
                                        <p:strVal val="visible"/>
                                      </p:to>
                                    </p:set>
                                    <p:animEffect transition="in" filter="fade">
                                      <p:cBhvr>
                                        <p:cTn id="82" dur="1000"/>
                                        <p:tgtEl>
                                          <p:spTgt spid="282"/>
                                        </p:tgtEl>
                                      </p:cBhvr>
                                    </p:animEffect>
                                  </p:childTnLst>
                                </p:cTn>
                              </p:par>
                              <p:par>
                                <p:cTn id="83" presetID="10" presetClass="entr" presetSubtype="0" fill="hold" nodeType="withEffect">
                                  <p:stCondLst>
                                    <p:cond delay="0"/>
                                  </p:stCondLst>
                                  <p:childTnLst>
                                    <p:set>
                                      <p:cBhvr>
                                        <p:cTn id="84" dur="1" fill="hold">
                                          <p:stCondLst>
                                            <p:cond delay="0"/>
                                          </p:stCondLst>
                                        </p:cTn>
                                        <p:tgtEl>
                                          <p:spTgt spid="283"/>
                                        </p:tgtEl>
                                        <p:attrNameLst>
                                          <p:attrName>style.visibility</p:attrName>
                                        </p:attrNameLst>
                                      </p:cBhvr>
                                      <p:to>
                                        <p:strVal val="visible"/>
                                      </p:to>
                                    </p:set>
                                    <p:animEffect transition="in" filter="fade">
                                      <p:cBhvr>
                                        <p:cTn id="85" dur="1000"/>
                                        <p:tgtEl>
                                          <p:spTgt spid="283"/>
                                        </p:tgtEl>
                                      </p:cBhvr>
                                    </p:animEffect>
                                  </p:childTnLst>
                                </p:cTn>
                              </p:par>
                              <p:par>
                                <p:cTn id="86" presetID="10" presetClass="entr" presetSubtype="0" fill="hold" nodeType="withEffect">
                                  <p:stCondLst>
                                    <p:cond delay="0"/>
                                  </p:stCondLst>
                                  <p:childTnLst>
                                    <p:set>
                                      <p:cBhvr>
                                        <p:cTn id="87" dur="1" fill="hold">
                                          <p:stCondLst>
                                            <p:cond delay="0"/>
                                          </p:stCondLst>
                                        </p:cTn>
                                        <p:tgtEl>
                                          <p:spTgt spid="284"/>
                                        </p:tgtEl>
                                        <p:attrNameLst>
                                          <p:attrName>style.visibility</p:attrName>
                                        </p:attrNameLst>
                                      </p:cBhvr>
                                      <p:to>
                                        <p:strVal val="visible"/>
                                      </p:to>
                                    </p:set>
                                    <p:animEffect transition="in" filter="fade">
                                      <p:cBhvr>
                                        <p:cTn id="88" dur="1000"/>
                                        <p:tgtEl>
                                          <p:spTgt spid="284"/>
                                        </p:tgtEl>
                                      </p:cBhvr>
                                    </p:animEffect>
                                  </p:childTnLst>
                                </p:cTn>
                              </p:par>
                              <p:par>
                                <p:cTn id="89" presetID="10" presetClass="entr" presetSubtype="0" fill="hold" nodeType="with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fade">
                                      <p:cBhvr>
                                        <p:cTn id="91" dur="1000"/>
                                        <p:tgtEl>
                                          <p:spTgt spid="285"/>
                                        </p:tgtEl>
                                      </p:cBhvr>
                                    </p:animEffect>
                                  </p:childTnLst>
                                </p:cTn>
                              </p:par>
                              <p:par>
                                <p:cTn id="92" presetID="10" presetClass="entr" presetSubtype="0" fill="hold" nodeType="withEffect">
                                  <p:stCondLst>
                                    <p:cond delay="0"/>
                                  </p:stCondLst>
                                  <p:childTnLst>
                                    <p:set>
                                      <p:cBhvr>
                                        <p:cTn id="93" dur="1" fill="hold">
                                          <p:stCondLst>
                                            <p:cond delay="0"/>
                                          </p:stCondLst>
                                        </p:cTn>
                                        <p:tgtEl>
                                          <p:spTgt spid="286"/>
                                        </p:tgtEl>
                                        <p:attrNameLst>
                                          <p:attrName>style.visibility</p:attrName>
                                        </p:attrNameLst>
                                      </p:cBhvr>
                                      <p:to>
                                        <p:strVal val="visible"/>
                                      </p:to>
                                    </p:set>
                                    <p:animEffect transition="in" filter="fade">
                                      <p:cBhvr>
                                        <p:cTn id="94"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84748</Words>
  <Application>WPS Writer</Application>
  <PresentationFormat/>
  <Paragraphs>2477</Paragraphs>
  <Slides>73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73</vt:i4>
      </vt:variant>
    </vt:vector>
  </HeadingPairs>
  <TitlesOfParts>
    <vt:vector size="88" baseType="lpstr">
      <vt:lpstr>Arial</vt:lpstr>
      <vt:lpstr>SimSun</vt:lpstr>
      <vt:lpstr>Wingdings</vt:lpstr>
      <vt:lpstr>Arial</vt:lpstr>
      <vt:lpstr>Calibri</vt:lpstr>
      <vt:lpstr>Helvetica Neue</vt:lpstr>
      <vt:lpstr>Impact</vt:lpstr>
      <vt:lpstr>Microsoft Yahei</vt:lpstr>
      <vt:lpstr>Thonburi</vt:lpstr>
      <vt:lpstr>Times New Roman</vt:lpstr>
      <vt:lpstr>Microsoft YaHei</vt:lpstr>
      <vt:lpstr>汉仪旗黑</vt:lpstr>
      <vt:lpstr>Arial Unicode MS</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srichandankota</cp:lastModifiedBy>
  <cp:revision>6</cp:revision>
  <dcterms:created xsi:type="dcterms:W3CDTF">2024-01-07T03:31:36Z</dcterms:created>
  <dcterms:modified xsi:type="dcterms:W3CDTF">2024-01-07T03:31:36Z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